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D_A657830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64" r:id="rId2"/>
    <p:sldId id="1554" r:id="rId3"/>
    <p:sldId id="1555" r:id="rId4"/>
    <p:sldId id="258" r:id="rId5"/>
    <p:sldId id="1556" r:id="rId6"/>
    <p:sldId id="551" r:id="rId7"/>
    <p:sldId id="823" r:id="rId8"/>
    <p:sldId id="725" r:id="rId9"/>
    <p:sldId id="684" r:id="rId10"/>
    <p:sldId id="635" r:id="rId11"/>
    <p:sldId id="1560" r:id="rId12"/>
    <p:sldId id="261" r:id="rId13"/>
    <p:sldId id="1550" r:id="rId14"/>
    <p:sldId id="278" r:id="rId15"/>
    <p:sldId id="806" r:id="rId16"/>
    <p:sldId id="390" r:id="rId17"/>
    <p:sldId id="1562" r:id="rId18"/>
    <p:sldId id="805" r:id="rId19"/>
    <p:sldId id="301" r:id="rId20"/>
    <p:sldId id="259" r:id="rId21"/>
    <p:sldId id="334" r:id="rId22"/>
    <p:sldId id="362" r:id="rId23"/>
    <p:sldId id="1529" r:id="rId24"/>
    <p:sldId id="1563" r:id="rId25"/>
    <p:sldId id="346" r:id="rId26"/>
    <p:sldId id="1511" r:id="rId27"/>
    <p:sldId id="817" r:id="rId28"/>
    <p:sldId id="1564" r:id="rId29"/>
    <p:sldId id="264" r:id="rId30"/>
    <p:sldId id="1565" r:id="rId31"/>
    <p:sldId id="1525" r:id="rId32"/>
    <p:sldId id="1485" r:id="rId33"/>
    <p:sldId id="1567" r:id="rId34"/>
    <p:sldId id="441" r:id="rId35"/>
    <p:sldId id="1568" r:id="rId36"/>
    <p:sldId id="813" r:id="rId37"/>
    <p:sldId id="415" r:id="rId38"/>
    <p:sldId id="413" r:id="rId39"/>
    <p:sldId id="342" r:id="rId40"/>
    <p:sldId id="343" r:id="rId41"/>
    <p:sldId id="825" r:id="rId42"/>
    <p:sldId id="1537" r:id="rId43"/>
    <p:sldId id="156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3A7741-9341-EED8-9AD9-0EEAE9161276}" name="Clemens, Maravilla@SCC" initials="CM" userId="S::maravilla.clemens_scc.ca.gov#ext#@sccwrp.onmicrosoft.com::ca28f970-126d-4a51-b0fd-5cc7b1ac78d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9CD62-E427-4C50-B882-1D5CD38C763D}" v="70" dt="2024-03-03T18:06:18.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snapToGrid="0">
      <p:cViewPr varScale="1">
        <p:scale>
          <a:sx n="137" d="100"/>
          <a:sy n="137" d="100"/>
        </p:scale>
        <p:origin x="714" y="108"/>
      </p:cViewPr>
      <p:guideLst/>
    </p:cSldViewPr>
  </p:slideViewPr>
  <p:outlineViewPr>
    <p:cViewPr>
      <p:scale>
        <a:sx n="33" d="100"/>
        <a:sy n="33" d="100"/>
      </p:scale>
      <p:origin x="0" y="-1071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2D_A657830F.xml><?xml version="1.0" encoding="utf-8"?>
<p188:cmLst xmlns:a="http://schemas.openxmlformats.org/drawingml/2006/main" xmlns:r="http://schemas.openxmlformats.org/officeDocument/2006/relationships" xmlns:p188="http://schemas.microsoft.com/office/powerpoint/2018/8/main">
  <p188:cm id="{C01D7007-6534-4520-9592-8135AB43E0D5}" authorId="{363A7741-9341-EED8-9AD9-0EEAE9161276}" created="2023-12-12T23:19:52.056">
    <pc:sldMkLst xmlns:pc="http://schemas.microsoft.com/office/powerpoint/2013/main/command">
      <pc:docMk/>
      <pc:sldMk cId="2790753039" sldId="301"/>
    </pc:sldMkLst>
    <p188:txBody>
      <a:bodyPr/>
      <a:lstStyle/>
      <a:p>
        <a:r>
          <a:rPr lang="en-US"/>
          <a:t>Is this the slide where we want to switch from me to Eric?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8581E7-4AC1-4757-B92D-269B31E2A6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BA404D1-65F9-4E86-A7E9-217C09D5EBD3}">
      <dgm:prSet custT="1"/>
      <dgm:spPr/>
      <dgm:t>
        <a:bodyPr/>
        <a:lstStyle/>
        <a:p>
          <a:pPr>
            <a:lnSpc>
              <a:spcPct val="100000"/>
            </a:lnSpc>
          </a:pPr>
          <a:r>
            <a:rPr lang="en-US" sz="2400" b="1" i="1" dirty="0"/>
            <a:t>Success is in the eye of the beholder</a:t>
          </a:r>
          <a:endParaRPr lang="en-US" sz="2400" dirty="0"/>
        </a:p>
      </dgm:t>
    </dgm:pt>
    <dgm:pt modelId="{B89BB840-764C-4886-9E13-26A6E55A79B0}" type="parTrans" cxnId="{B5C3DEFC-9651-4DB6-8B4F-BD27690BC570}">
      <dgm:prSet/>
      <dgm:spPr/>
      <dgm:t>
        <a:bodyPr/>
        <a:lstStyle/>
        <a:p>
          <a:endParaRPr lang="en-US"/>
        </a:p>
      </dgm:t>
    </dgm:pt>
    <dgm:pt modelId="{51C96F7C-FA17-4F92-BCAD-30B3E0677920}" type="sibTrans" cxnId="{B5C3DEFC-9651-4DB6-8B4F-BD27690BC570}">
      <dgm:prSet/>
      <dgm:spPr/>
      <dgm:t>
        <a:bodyPr/>
        <a:lstStyle/>
        <a:p>
          <a:endParaRPr lang="en-US"/>
        </a:p>
      </dgm:t>
    </dgm:pt>
    <dgm:pt modelId="{845A146C-ED69-4803-9A38-2E6CF6B7847B}">
      <dgm:prSet custT="1"/>
      <dgm:spPr/>
      <dgm:t>
        <a:bodyPr/>
        <a:lstStyle/>
        <a:p>
          <a:pPr>
            <a:lnSpc>
              <a:spcPct val="100000"/>
            </a:lnSpc>
          </a:pPr>
          <a:r>
            <a:rPr lang="en-US" sz="2400" b="1" i="1" dirty="0"/>
            <a:t>Collaboration is key to gauging success</a:t>
          </a:r>
          <a:endParaRPr lang="en-US" sz="2400" dirty="0"/>
        </a:p>
      </dgm:t>
    </dgm:pt>
    <dgm:pt modelId="{1B70AD0F-CDF8-4389-94D1-1F21DCC553F1}" type="parTrans" cxnId="{91C92043-DCAB-40D1-93C6-B86501C5E589}">
      <dgm:prSet/>
      <dgm:spPr/>
      <dgm:t>
        <a:bodyPr/>
        <a:lstStyle/>
        <a:p>
          <a:endParaRPr lang="en-US"/>
        </a:p>
      </dgm:t>
    </dgm:pt>
    <dgm:pt modelId="{25A00E04-96FE-4C97-8AC0-9CEFE6A7D5BB}" type="sibTrans" cxnId="{91C92043-DCAB-40D1-93C6-B86501C5E589}">
      <dgm:prSet/>
      <dgm:spPr/>
      <dgm:t>
        <a:bodyPr/>
        <a:lstStyle/>
        <a:p>
          <a:endParaRPr lang="en-US"/>
        </a:p>
      </dgm:t>
    </dgm:pt>
    <dgm:pt modelId="{8A4A13EE-34ED-4D57-8AAD-251948B11167}">
      <dgm:prSet custT="1"/>
      <dgm:spPr/>
      <dgm:t>
        <a:bodyPr/>
        <a:lstStyle/>
        <a:p>
          <a:pPr>
            <a:lnSpc>
              <a:spcPct val="100000"/>
            </a:lnSpc>
          </a:pPr>
          <a:r>
            <a:rPr lang="en-US" sz="2400" b="1" i="1" dirty="0"/>
            <a:t>Evaluation of success requires context</a:t>
          </a:r>
          <a:endParaRPr lang="en-US" sz="2400" dirty="0"/>
        </a:p>
      </dgm:t>
    </dgm:pt>
    <dgm:pt modelId="{AD6AF2CB-7777-473C-8DF4-B2E3C7C862B9}" type="parTrans" cxnId="{E7B11FEA-7373-4C42-897C-A44CAA3227F7}">
      <dgm:prSet/>
      <dgm:spPr/>
      <dgm:t>
        <a:bodyPr/>
        <a:lstStyle/>
        <a:p>
          <a:endParaRPr lang="en-US"/>
        </a:p>
      </dgm:t>
    </dgm:pt>
    <dgm:pt modelId="{F8E4180E-D185-4BB6-A166-9EDF23BEC6F9}" type="sibTrans" cxnId="{E7B11FEA-7373-4C42-897C-A44CAA3227F7}">
      <dgm:prSet/>
      <dgm:spPr/>
      <dgm:t>
        <a:bodyPr/>
        <a:lstStyle/>
        <a:p>
          <a:endParaRPr lang="en-US"/>
        </a:p>
      </dgm:t>
    </dgm:pt>
    <dgm:pt modelId="{CE2E39C1-A940-4F36-AC8D-80F5DE731143}">
      <dgm:prSet custT="1"/>
      <dgm:spPr/>
      <dgm:t>
        <a:bodyPr/>
        <a:lstStyle/>
        <a:p>
          <a:pPr>
            <a:lnSpc>
              <a:spcPct val="100000"/>
            </a:lnSpc>
          </a:pPr>
          <a:r>
            <a:rPr lang="en-US" sz="2400" b="1" i="1" dirty="0"/>
            <a:t>Meaningful conclusions about success take time</a:t>
          </a:r>
          <a:endParaRPr lang="en-US" sz="2400" dirty="0"/>
        </a:p>
      </dgm:t>
    </dgm:pt>
    <dgm:pt modelId="{8456B41D-A639-4C79-AB08-CBE2097A4F1D}" type="parTrans" cxnId="{47DDC63E-5768-4F01-A348-490F3B209978}">
      <dgm:prSet/>
      <dgm:spPr/>
      <dgm:t>
        <a:bodyPr/>
        <a:lstStyle/>
        <a:p>
          <a:endParaRPr lang="en-US"/>
        </a:p>
      </dgm:t>
    </dgm:pt>
    <dgm:pt modelId="{FBF57DBF-4B8C-4B99-9F8A-55D5A72EBECC}" type="sibTrans" cxnId="{47DDC63E-5768-4F01-A348-490F3B209978}">
      <dgm:prSet/>
      <dgm:spPr/>
      <dgm:t>
        <a:bodyPr/>
        <a:lstStyle/>
        <a:p>
          <a:endParaRPr lang="en-US"/>
        </a:p>
      </dgm:t>
    </dgm:pt>
    <dgm:pt modelId="{909B5909-B31F-4EF8-978B-C3D69AE5E29C}">
      <dgm:prSet custT="1"/>
      <dgm:spPr/>
      <dgm:t>
        <a:bodyPr/>
        <a:lstStyle/>
        <a:p>
          <a:pPr>
            <a:lnSpc>
              <a:spcPct val="100000"/>
            </a:lnSpc>
          </a:pPr>
          <a:r>
            <a:rPr lang="en-US" sz="2400" b="1" i="1" dirty="0"/>
            <a:t>None of it matters if you can access and interpret the data</a:t>
          </a:r>
          <a:endParaRPr lang="en-US" sz="2400" dirty="0"/>
        </a:p>
      </dgm:t>
    </dgm:pt>
    <dgm:pt modelId="{5D8824A1-7317-4E10-B0FF-0C979E82A86D}" type="parTrans" cxnId="{E8289CC9-FB95-494C-8997-B2D3E22B9600}">
      <dgm:prSet/>
      <dgm:spPr/>
      <dgm:t>
        <a:bodyPr/>
        <a:lstStyle/>
        <a:p>
          <a:endParaRPr lang="en-US"/>
        </a:p>
      </dgm:t>
    </dgm:pt>
    <dgm:pt modelId="{72C16BA2-7274-4B01-9D84-E55E95412492}" type="sibTrans" cxnId="{E8289CC9-FB95-494C-8997-B2D3E22B9600}">
      <dgm:prSet/>
      <dgm:spPr/>
      <dgm:t>
        <a:bodyPr/>
        <a:lstStyle/>
        <a:p>
          <a:endParaRPr lang="en-US"/>
        </a:p>
      </dgm:t>
    </dgm:pt>
    <dgm:pt modelId="{56806C63-E014-4263-962B-CD6B5A7E799D}" type="pres">
      <dgm:prSet presAssocID="{1A8581E7-4AC1-4757-B92D-269B31E2A6C0}" presName="root" presStyleCnt="0">
        <dgm:presLayoutVars>
          <dgm:dir/>
          <dgm:resizeHandles val="exact"/>
        </dgm:presLayoutVars>
      </dgm:prSet>
      <dgm:spPr/>
    </dgm:pt>
    <dgm:pt modelId="{CBB483D4-1F68-4044-92F5-F306C20F5BE0}" type="pres">
      <dgm:prSet presAssocID="{5BA404D1-65F9-4E86-A7E9-217C09D5EBD3}" presName="compNode" presStyleCnt="0"/>
      <dgm:spPr/>
    </dgm:pt>
    <dgm:pt modelId="{EF84C0DC-E854-4804-930B-61E14816FB1D}" type="pres">
      <dgm:prSet presAssocID="{5BA404D1-65F9-4E86-A7E9-217C09D5EBD3}" presName="bgRect" presStyleLbl="bgShp" presStyleIdx="0" presStyleCnt="5" custLinFactNeighborX="-40279" custLinFactNeighborY="1191"/>
      <dgm:spPr/>
    </dgm:pt>
    <dgm:pt modelId="{2B2A8B3C-AE5D-4020-901F-FEBE8D83558B}" type="pres">
      <dgm:prSet presAssocID="{5BA404D1-65F9-4E86-A7E9-217C09D5EBD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CE468952-FC9A-4F64-BBDF-20999C1073EE}" type="pres">
      <dgm:prSet presAssocID="{5BA404D1-65F9-4E86-A7E9-217C09D5EBD3}" presName="spaceRect" presStyleCnt="0"/>
      <dgm:spPr/>
    </dgm:pt>
    <dgm:pt modelId="{E1CDB953-4BB6-4C30-B354-1163312CD2F2}" type="pres">
      <dgm:prSet presAssocID="{5BA404D1-65F9-4E86-A7E9-217C09D5EBD3}" presName="parTx" presStyleLbl="revTx" presStyleIdx="0" presStyleCnt="5">
        <dgm:presLayoutVars>
          <dgm:chMax val="0"/>
          <dgm:chPref val="0"/>
        </dgm:presLayoutVars>
      </dgm:prSet>
      <dgm:spPr/>
    </dgm:pt>
    <dgm:pt modelId="{95E6DB35-AE28-4A27-B142-D52EAE206C8E}" type="pres">
      <dgm:prSet presAssocID="{51C96F7C-FA17-4F92-BCAD-30B3E0677920}" presName="sibTrans" presStyleCnt="0"/>
      <dgm:spPr/>
    </dgm:pt>
    <dgm:pt modelId="{6CE3E9EB-282B-40BF-98B7-92FC463242FF}" type="pres">
      <dgm:prSet presAssocID="{845A146C-ED69-4803-9A38-2E6CF6B7847B}" presName="compNode" presStyleCnt="0"/>
      <dgm:spPr/>
    </dgm:pt>
    <dgm:pt modelId="{81134EE6-C285-43C5-B3FE-884D1AA38358}" type="pres">
      <dgm:prSet presAssocID="{845A146C-ED69-4803-9A38-2E6CF6B7847B}" presName="bgRect" presStyleLbl="bgShp" presStyleIdx="1" presStyleCnt="5"/>
      <dgm:spPr/>
    </dgm:pt>
    <dgm:pt modelId="{F5EAF850-A08F-4374-9CB9-92EAF7B7414A}" type="pres">
      <dgm:prSet presAssocID="{845A146C-ED69-4803-9A38-2E6CF6B7847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754F046F-BBC8-4150-BC6C-552288774656}" type="pres">
      <dgm:prSet presAssocID="{845A146C-ED69-4803-9A38-2E6CF6B7847B}" presName="spaceRect" presStyleCnt="0"/>
      <dgm:spPr/>
    </dgm:pt>
    <dgm:pt modelId="{72623232-7E3C-440F-9E7F-E2F48CB0454C}" type="pres">
      <dgm:prSet presAssocID="{845A146C-ED69-4803-9A38-2E6CF6B7847B}" presName="parTx" presStyleLbl="revTx" presStyleIdx="1" presStyleCnt="5">
        <dgm:presLayoutVars>
          <dgm:chMax val="0"/>
          <dgm:chPref val="0"/>
        </dgm:presLayoutVars>
      </dgm:prSet>
      <dgm:spPr/>
    </dgm:pt>
    <dgm:pt modelId="{C563E5D7-3C22-434E-841E-0063CA26C62E}" type="pres">
      <dgm:prSet presAssocID="{25A00E04-96FE-4C97-8AC0-9CEFE6A7D5BB}" presName="sibTrans" presStyleCnt="0"/>
      <dgm:spPr/>
    </dgm:pt>
    <dgm:pt modelId="{85D7C672-63B1-485F-B170-4AC5B8AC17F7}" type="pres">
      <dgm:prSet presAssocID="{8A4A13EE-34ED-4D57-8AAD-251948B11167}" presName="compNode" presStyleCnt="0"/>
      <dgm:spPr/>
    </dgm:pt>
    <dgm:pt modelId="{7966FBB9-3C2B-41BF-AFDA-404FB2E6F894}" type="pres">
      <dgm:prSet presAssocID="{8A4A13EE-34ED-4D57-8AAD-251948B11167}" presName="bgRect" presStyleLbl="bgShp" presStyleIdx="2" presStyleCnt="5"/>
      <dgm:spPr/>
    </dgm:pt>
    <dgm:pt modelId="{A61F7143-0432-4C5F-A181-B2242A61BA2D}" type="pres">
      <dgm:prSet presAssocID="{8A4A13EE-34ED-4D57-8AAD-251948B1116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FFDE7A28-67E8-4A8E-8A25-3848885231A1}" type="pres">
      <dgm:prSet presAssocID="{8A4A13EE-34ED-4D57-8AAD-251948B11167}" presName="spaceRect" presStyleCnt="0"/>
      <dgm:spPr/>
    </dgm:pt>
    <dgm:pt modelId="{D8B84BE8-3905-41E6-9E2E-EA2E4E84C6E3}" type="pres">
      <dgm:prSet presAssocID="{8A4A13EE-34ED-4D57-8AAD-251948B11167}" presName="parTx" presStyleLbl="revTx" presStyleIdx="2" presStyleCnt="5">
        <dgm:presLayoutVars>
          <dgm:chMax val="0"/>
          <dgm:chPref val="0"/>
        </dgm:presLayoutVars>
      </dgm:prSet>
      <dgm:spPr/>
    </dgm:pt>
    <dgm:pt modelId="{80A4B5DE-A7BC-4425-9E0E-C0B66113236C}" type="pres">
      <dgm:prSet presAssocID="{F8E4180E-D185-4BB6-A166-9EDF23BEC6F9}" presName="sibTrans" presStyleCnt="0"/>
      <dgm:spPr/>
    </dgm:pt>
    <dgm:pt modelId="{A025BA9E-EF89-4892-BF4C-119EEF766F67}" type="pres">
      <dgm:prSet presAssocID="{CE2E39C1-A940-4F36-AC8D-80F5DE731143}" presName="compNode" presStyleCnt="0"/>
      <dgm:spPr/>
    </dgm:pt>
    <dgm:pt modelId="{76034179-4431-4AAE-B42F-714AA47DC0B1}" type="pres">
      <dgm:prSet presAssocID="{CE2E39C1-A940-4F36-AC8D-80F5DE731143}" presName="bgRect" presStyleLbl="bgShp" presStyleIdx="3" presStyleCnt="5"/>
      <dgm:spPr/>
    </dgm:pt>
    <dgm:pt modelId="{6A655DF9-DE14-4EAC-A350-8365562BB268}" type="pres">
      <dgm:prSet presAssocID="{CE2E39C1-A940-4F36-AC8D-80F5DE7311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4DC628AF-0163-4923-ACE5-EE1D23EEBEE9}" type="pres">
      <dgm:prSet presAssocID="{CE2E39C1-A940-4F36-AC8D-80F5DE731143}" presName="spaceRect" presStyleCnt="0"/>
      <dgm:spPr/>
    </dgm:pt>
    <dgm:pt modelId="{47589CA2-A865-4CA0-B1F2-E191C6AC7DE7}" type="pres">
      <dgm:prSet presAssocID="{CE2E39C1-A940-4F36-AC8D-80F5DE731143}" presName="parTx" presStyleLbl="revTx" presStyleIdx="3" presStyleCnt="5">
        <dgm:presLayoutVars>
          <dgm:chMax val="0"/>
          <dgm:chPref val="0"/>
        </dgm:presLayoutVars>
      </dgm:prSet>
      <dgm:spPr/>
    </dgm:pt>
    <dgm:pt modelId="{CBA5F96B-CB8E-49ED-941C-0E2268EB3743}" type="pres">
      <dgm:prSet presAssocID="{FBF57DBF-4B8C-4B99-9F8A-55D5A72EBECC}" presName="sibTrans" presStyleCnt="0"/>
      <dgm:spPr/>
    </dgm:pt>
    <dgm:pt modelId="{A241FB1A-410A-4A26-95B7-B4B7B7CD9F04}" type="pres">
      <dgm:prSet presAssocID="{909B5909-B31F-4EF8-978B-C3D69AE5E29C}" presName="compNode" presStyleCnt="0"/>
      <dgm:spPr/>
    </dgm:pt>
    <dgm:pt modelId="{09BA0C34-2528-4C37-9294-08B66D2F5410}" type="pres">
      <dgm:prSet presAssocID="{909B5909-B31F-4EF8-978B-C3D69AE5E29C}" presName="bgRect" presStyleLbl="bgShp" presStyleIdx="4" presStyleCnt="5"/>
      <dgm:spPr/>
    </dgm:pt>
    <dgm:pt modelId="{D2B8451E-8567-4081-A3F5-C463310FE612}" type="pres">
      <dgm:prSet presAssocID="{909B5909-B31F-4EF8-978B-C3D69AE5E29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Key"/>
        </a:ext>
      </dgm:extLst>
    </dgm:pt>
    <dgm:pt modelId="{E6FAC972-014C-4E1E-9E28-B800C5025033}" type="pres">
      <dgm:prSet presAssocID="{909B5909-B31F-4EF8-978B-C3D69AE5E29C}" presName="spaceRect" presStyleCnt="0"/>
      <dgm:spPr/>
    </dgm:pt>
    <dgm:pt modelId="{C3CB131A-390B-484D-942A-1E15EED799A2}" type="pres">
      <dgm:prSet presAssocID="{909B5909-B31F-4EF8-978B-C3D69AE5E29C}" presName="parTx" presStyleLbl="revTx" presStyleIdx="4" presStyleCnt="5">
        <dgm:presLayoutVars>
          <dgm:chMax val="0"/>
          <dgm:chPref val="0"/>
        </dgm:presLayoutVars>
      </dgm:prSet>
      <dgm:spPr/>
    </dgm:pt>
  </dgm:ptLst>
  <dgm:cxnLst>
    <dgm:cxn modelId="{27CA5726-2524-45AE-9BC9-BCA635B4DDD3}" type="presOf" srcId="{5BA404D1-65F9-4E86-A7E9-217C09D5EBD3}" destId="{E1CDB953-4BB6-4C30-B354-1163312CD2F2}" srcOrd="0" destOrd="0" presId="urn:microsoft.com/office/officeart/2018/2/layout/IconVerticalSolidList"/>
    <dgm:cxn modelId="{17D0F43B-1F2A-4301-9665-F552D5E76E5F}" type="presOf" srcId="{1A8581E7-4AC1-4757-B92D-269B31E2A6C0}" destId="{56806C63-E014-4263-962B-CD6B5A7E799D}" srcOrd="0" destOrd="0" presId="urn:microsoft.com/office/officeart/2018/2/layout/IconVerticalSolidList"/>
    <dgm:cxn modelId="{47DDC63E-5768-4F01-A348-490F3B209978}" srcId="{1A8581E7-4AC1-4757-B92D-269B31E2A6C0}" destId="{CE2E39C1-A940-4F36-AC8D-80F5DE731143}" srcOrd="3" destOrd="0" parTransId="{8456B41D-A639-4C79-AB08-CBE2097A4F1D}" sibTransId="{FBF57DBF-4B8C-4B99-9F8A-55D5A72EBECC}"/>
    <dgm:cxn modelId="{91C92043-DCAB-40D1-93C6-B86501C5E589}" srcId="{1A8581E7-4AC1-4757-B92D-269B31E2A6C0}" destId="{845A146C-ED69-4803-9A38-2E6CF6B7847B}" srcOrd="1" destOrd="0" parTransId="{1B70AD0F-CDF8-4389-94D1-1F21DCC553F1}" sibTransId="{25A00E04-96FE-4C97-8AC0-9CEFE6A7D5BB}"/>
    <dgm:cxn modelId="{49DB6E45-AD9F-47C0-BDF1-58314D66702B}" type="presOf" srcId="{909B5909-B31F-4EF8-978B-C3D69AE5E29C}" destId="{C3CB131A-390B-484D-942A-1E15EED799A2}" srcOrd="0" destOrd="0" presId="urn:microsoft.com/office/officeart/2018/2/layout/IconVerticalSolidList"/>
    <dgm:cxn modelId="{60780F7D-60B4-4ADD-AA28-AACF54885899}" type="presOf" srcId="{CE2E39C1-A940-4F36-AC8D-80F5DE731143}" destId="{47589CA2-A865-4CA0-B1F2-E191C6AC7DE7}" srcOrd="0" destOrd="0" presId="urn:microsoft.com/office/officeart/2018/2/layout/IconVerticalSolidList"/>
    <dgm:cxn modelId="{7B7964A2-30A4-49AA-83A2-B0EE235A44AF}" type="presOf" srcId="{845A146C-ED69-4803-9A38-2E6CF6B7847B}" destId="{72623232-7E3C-440F-9E7F-E2F48CB0454C}" srcOrd="0" destOrd="0" presId="urn:microsoft.com/office/officeart/2018/2/layout/IconVerticalSolidList"/>
    <dgm:cxn modelId="{E8289CC9-FB95-494C-8997-B2D3E22B9600}" srcId="{1A8581E7-4AC1-4757-B92D-269B31E2A6C0}" destId="{909B5909-B31F-4EF8-978B-C3D69AE5E29C}" srcOrd="4" destOrd="0" parTransId="{5D8824A1-7317-4E10-B0FF-0C979E82A86D}" sibTransId="{72C16BA2-7274-4B01-9D84-E55E95412492}"/>
    <dgm:cxn modelId="{2728FCD8-2B8D-46D5-B3CD-A70B574B688B}" type="presOf" srcId="{8A4A13EE-34ED-4D57-8AAD-251948B11167}" destId="{D8B84BE8-3905-41E6-9E2E-EA2E4E84C6E3}" srcOrd="0" destOrd="0" presId="urn:microsoft.com/office/officeart/2018/2/layout/IconVerticalSolidList"/>
    <dgm:cxn modelId="{E7B11FEA-7373-4C42-897C-A44CAA3227F7}" srcId="{1A8581E7-4AC1-4757-B92D-269B31E2A6C0}" destId="{8A4A13EE-34ED-4D57-8AAD-251948B11167}" srcOrd="2" destOrd="0" parTransId="{AD6AF2CB-7777-473C-8DF4-B2E3C7C862B9}" sibTransId="{F8E4180E-D185-4BB6-A166-9EDF23BEC6F9}"/>
    <dgm:cxn modelId="{B5C3DEFC-9651-4DB6-8B4F-BD27690BC570}" srcId="{1A8581E7-4AC1-4757-B92D-269B31E2A6C0}" destId="{5BA404D1-65F9-4E86-A7E9-217C09D5EBD3}" srcOrd="0" destOrd="0" parTransId="{B89BB840-764C-4886-9E13-26A6E55A79B0}" sibTransId="{51C96F7C-FA17-4F92-BCAD-30B3E0677920}"/>
    <dgm:cxn modelId="{1C052C58-09EF-4717-9577-4738FA60E107}" type="presParOf" srcId="{56806C63-E014-4263-962B-CD6B5A7E799D}" destId="{CBB483D4-1F68-4044-92F5-F306C20F5BE0}" srcOrd="0" destOrd="0" presId="urn:microsoft.com/office/officeart/2018/2/layout/IconVerticalSolidList"/>
    <dgm:cxn modelId="{81BB3281-CCDD-41ED-A09C-6DF8895BB0C8}" type="presParOf" srcId="{CBB483D4-1F68-4044-92F5-F306C20F5BE0}" destId="{EF84C0DC-E854-4804-930B-61E14816FB1D}" srcOrd="0" destOrd="0" presId="urn:microsoft.com/office/officeart/2018/2/layout/IconVerticalSolidList"/>
    <dgm:cxn modelId="{4864EE3D-BDAE-473D-B8C8-48313D574F83}" type="presParOf" srcId="{CBB483D4-1F68-4044-92F5-F306C20F5BE0}" destId="{2B2A8B3C-AE5D-4020-901F-FEBE8D83558B}" srcOrd="1" destOrd="0" presId="urn:microsoft.com/office/officeart/2018/2/layout/IconVerticalSolidList"/>
    <dgm:cxn modelId="{13B5804D-B329-4EB0-A3BD-8BC6D522DA8A}" type="presParOf" srcId="{CBB483D4-1F68-4044-92F5-F306C20F5BE0}" destId="{CE468952-FC9A-4F64-BBDF-20999C1073EE}" srcOrd="2" destOrd="0" presId="urn:microsoft.com/office/officeart/2018/2/layout/IconVerticalSolidList"/>
    <dgm:cxn modelId="{FA62F741-99FB-4636-83B9-6845485F082C}" type="presParOf" srcId="{CBB483D4-1F68-4044-92F5-F306C20F5BE0}" destId="{E1CDB953-4BB6-4C30-B354-1163312CD2F2}" srcOrd="3" destOrd="0" presId="urn:microsoft.com/office/officeart/2018/2/layout/IconVerticalSolidList"/>
    <dgm:cxn modelId="{CDF5329D-3CC8-49A7-A43F-BFF82E72242A}" type="presParOf" srcId="{56806C63-E014-4263-962B-CD6B5A7E799D}" destId="{95E6DB35-AE28-4A27-B142-D52EAE206C8E}" srcOrd="1" destOrd="0" presId="urn:microsoft.com/office/officeart/2018/2/layout/IconVerticalSolidList"/>
    <dgm:cxn modelId="{750F7A28-D6E2-4ABA-AC48-79C0BB5FC568}" type="presParOf" srcId="{56806C63-E014-4263-962B-CD6B5A7E799D}" destId="{6CE3E9EB-282B-40BF-98B7-92FC463242FF}" srcOrd="2" destOrd="0" presId="urn:microsoft.com/office/officeart/2018/2/layout/IconVerticalSolidList"/>
    <dgm:cxn modelId="{B0E65341-7291-46FD-88E5-46ED9ED2C229}" type="presParOf" srcId="{6CE3E9EB-282B-40BF-98B7-92FC463242FF}" destId="{81134EE6-C285-43C5-B3FE-884D1AA38358}" srcOrd="0" destOrd="0" presId="urn:microsoft.com/office/officeart/2018/2/layout/IconVerticalSolidList"/>
    <dgm:cxn modelId="{039684D2-D645-4802-A76C-3308F6B9B903}" type="presParOf" srcId="{6CE3E9EB-282B-40BF-98B7-92FC463242FF}" destId="{F5EAF850-A08F-4374-9CB9-92EAF7B7414A}" srcOrd="1" destOrd="0" presId="urn:microsoft.com/office/officeart/2018/2/layout/IconVerticalSolidList"/>
    <dgm:cxn modelId="{B90A6D21-906D-45D5-906C-056FDEA33E59}" type="presParOf" srcId="{6CE3E9EB-282B-40BF-98B7-92FC463242FF}" destId="{754F046F-BBC8-4150-BC6C-552288774656}" srcOrd="2" destOrd="0" presId="urn:microsoft.com/office/officeart/2018/2/layout/IconVerticalSolidList"/>
    <dgm:cxn modelId="{53A7F976-1E35-4668-972B-CDE3BE769CCB}" type="presParOf" srcId="{6CE3E9EB-282B-40BF-98B7-92FC463242FF}" destId="{72623232-7E3C-440F-9E7F-E2F48CB0454C}" srcOrd="3" destOrd="0" presId="urn:microsoft.com/office/officeart/2018/2/layout/IconVerticalSolidList"/>
    <dgm:cxn modelId="{99F13259-4BAC-44FC-9E67-D6B249CB62EA}" type="presParOf" srcId="{56806C63-E014-4263-962B-CD6B5A7E799D}" destId="{C563E5D7-3C22-434E-841E-0063CA26C62E}" srcOrd="3" destOrd="0" presId="urn:microsoft.com/office/officeart/2018/2/layout/IconVerticalSolidList"/>
    <dgm:cxn modelId="{E4B41F63-FE0C-4A51-9022-162B27AEF69D}" type="presParOf" srcId="{56806C63-E014-4263-962B-CD6B5A7E799D}" destId="{85D7C672-63B1-485F-B170-4AC5B8AC17F7}" srcOrd="4" destOrd="0" presId="urn:microsoft.com/office/officeart/2018/2/layout/IconVerticalSolidList"/>
    <dgm:cxn modelId="{C5A848FA-57E6-489E-9C66-9BED95069765}" type="presParOf" srcId="{85D7C672-63B1-485F-B170-4AC5B8AC17F7}" destId="{7966FBB9-3C2B-41BF-AFDA-404FB2E6F894}" srcOrd="0" destOrd="0" presId="urn:microsoft.com/office/officeart/2018/2/layout/IconVerticalSolidList"/>
    <dgm:cxn modelId="{DCB7CFCC-C330-4A22-8478-9D0348801B82}" type="presParOf" srcId="{85D7C672-63B1-485F-B170-4AC5B8AC17F7}" destId="{A61F7143-0432-4C5F-A181-B2242A61BA2D}" srcOrd="1" destOrd="0" presId="urn:microsoft.com/office/officeart/2018/2/layout/IconVerticalSolidList"/>
    <dgm:cxn modelId="{832AE662-816A-4AD9-BF19-BCEEF2817B95}" type="presParOf" srcId="{85D7C672-63B1-485F-B170-4AC5B8AC17F7}" destId="{FFDE7A28-67E8-4A8E-8A25-3848885231A1}" srcOrd="2" destOrd="0" presId="urn:microsoft.com/office/officeart/2018/2/layout/IconVerticalSolidList"/>
    <dgm:cxn modelId="{98BDB4CE-52D0-4E5C-91E1-7AFF70D31479}" type="presParOf" srcId="{85D7C672-63B1-485F-B170-4AC5B8AC17F7}" destId="{D8B84BE8-3905-41E6-9E2E-EA2E4E84C6E3}" srcOrd="3" destOrd="0" presId="urn:microsoft.com/office/officeart/2018/2/layout/IconVerticalSolidList"/>
    <dgm:cxn modelId="{D5F91D7D-A1D9-4871-A014-632A0C45AE76}" type="presParOf" srcId="{56806C63-E014-4263-962B-CD6B5A7E799D}" destId="{80A4B5DE-A7BC-4425-9E0E-C0B66113236C}" srcOrd="5" destOrd="0" presId="urn:microsoft.com/office/officeart/2018/2/layout/IconVerticalSolidList"/>
    <dgm:cxn modelId="{D40907E3-5D72-40AD-83CA-60993AA32CB7}" type="presParOf" srcId="{56806C63-E014-4263-962B-CD6B5A7E799D}" destId="{A025BA9E-EF89-4892-BF4C-119EEF766F67}" srcOrd="6" destOrd="0" presId="urn:microsoft.com/office/officeart/2018/2/layout/IconVerticalSolidList"/>
    <dgm:cxn modelId="{EACBA93F-3154-49D2-9B36-CA76784B9104}" type="presParOf" srcId="{A025BA9E-EF89-4892-BF4C-119EEF766F67}" destId="{76034179-4431-4AAE-B42F-714AA47DC0B1}" srcOrd="0" destOrd="0" presId="urn:microsoft.com/office/officeart/2018/2/layout/IconVerticalSolidList"/>
    <dgm:cxn modelId="{CA2764A7-BFEE-41B8-8D61-DF047262044F}" type="presParOf" srcId="{A025BA9E-EF89-4892-BF4C-119EEF766F67}" destId="{6A655DF9-DE14-4EAC-A350-8365562BB268}" srcOrd="1" destOrd="0" presId="urn:microsoft.com/office/officeart/2018/2/layout/IconVerticalSolidList"/>
    <dgm:cxn modelId="{F6C27786-EE01-4DE1-8635-FD1B216A12DC}" type="presParOf" srcId="{A025BA9E-EF89-4892-BF4C-119EEF766F67}" destId="{4DC628AF-0163-4923-ACE5-EE1D23EEBEE9}" srcOrd="2" destOrd="0" presId="urn:microsoft.com/office/officeart/2018/2/layout/IconVerticalSolidList"/>
    <dgm:cxn modelId="{61A83AE2-EBAE-43CA-A015-7E8A85B12DEB}" type="presParOf" srcId="{A025BA9E-EF89-4892-BF4C-119EEF766F67}" destId="{47589CA2-A865-4CA0-B1F2-E191C6AC7DE7}" srcOrd="3" destOrd="0" presId="urn:microsoft.com/office/officeart/2018/2/layout/IconVerticalSolidList"/>
    <dgm:cxn modelId="{49C27B3A-EA18-46F6-8931-1A497636A486}" type="presParOf" srcId="{56806C63-E014-4263-962B-CD6B5A7E799D}" destId="{CBA5F96B-CB8E-49ED-941C-0E2268EB3743}" srcOrd="7" destOrd="0" presId="urn:microsoft.com/office/officeart/2018/2/layout/IconVerticalSolidList"/>
    <dgm:cxn modelId="{F3167A9E-E248-486B-8C3E-DA5A212243F0}" type="presParOf" srcId="{56806C63-E014-4263-962B-CD6B5A7E799D}" destId="{A241FB1A-410A-4A26-95B7-B4B7B7CD9F04}" srcOrd="8" destOrd="0" presId="urn:microsoft.com/office/officeart/2018/2/layout/IconVerticalSolidList"/>
    <dgm:cxn modelId="{8897AA08-73B1-47FF-A523-4EC0F75F97BF}" type="presParOf" srcId="{A241FB1A-410A-4A26-95B7-B4B7B7CD9F04}" destId="{09BA0C34-2528-4C37-9294-08B66D2F5410}" srcOrd="0" destOrd="0" presId="urn:microsoft.com/office/officeart/2018/2/layout/IconVerticalSolidList"/>
    <dgm:cxn modelId="{53B18142-3970-4EB6-8CE2-6858225332FC}" type="presParOf" srcId="{A241FB1A-410A-4A26-95B7-B4B7B7CD9F04}" destId="{D2B8451E-8567-4081-A3F5-C463310FE612}" srcOrd="1" destOrd="0" presId="urn:microsoft.com/office/officeart/2018/2/layout/IconVerticalSolidList"/>
    <dgm:cxn modelId="{55F9A4E8-25BD-49A9-B6CA-D56D66953100}" type="presParOf" srcId="{A241FB1A-410A-4A26-95B7-B4B7B7CD9F04}" destId="{E6FAC972-014C-4E1E-9E28-B800C5025033}" srcOrd="2" destOrd="0" presId="urn:microsoft.com/office/officeart/2018/2/layout/IconVerticalSolidList"/>
    <dgm:cxn modelId="{AB5C19F5-695D-48A8-BC7C-0066A62D24BD}" type="presParOf" srcId="{A241FB1A-410A-4A26-95B7-B4B7B7CD9F04}" destId="{C3CB131A-390B-484D-942A-1E15EED799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581E7-4AC1-4757-B92D-269B31E2A6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BA404D1-65F9-4E86-A7E9-217C09D5EBD3}">
      <dgm:prSet custT="1"/>
      <dgm:spPr/>
      <dgm:t>
        <a:bodyPr/>
        <a:lstStyle/>
        <a:p>
          <a:pPr>
            <a:lnSpc>
              <a:spcPct val="100000"/>
            </a:lnSpc>
          </a:pPr>
          <a:r>
            <a:rPr lang="en-US" sz="2400" b="1" i="1" dirty="0"/>
            <a:t>Success is in the eye of the beholder</a:t>
          </a:r>
          <a:endParaRPr lang="en-US" sz="2400" dirty="0"/>
        </a:p>
      </dgm:t>
    </dgm:pt>
    <dgm:pt modelId="{B89BB840-764C-4886-9E13-26A6E55A79B0}" type="parTrans" cxnId="{B5C3DEFC-9651-4DB6-8B4F-BD27690BC570}">
      <dgm:prSet/>
      <dgm:spPr/>
      <dgm:t>
        <a:bodyPr/>
        <a:lstStyle/>
        <a:p>
          <a:endParaRPr lang="en-US"/>
        </a:p>
      </dgm:t>
    </dgm:pt>
    <dgm:pt modelId="{51C96F7C-FA17-4F92-BCAD-30B3E0677920}" type="sibTrans" cxnId="{B5C3DEFC-9651-4DB6-8B4F-BD27690BC570}">
      <dgm:prSet/>
      <dgm:spPr/>
      <dgm:t>
        <a:bodyPr/>
        <a:lstStyle/>
        <a:p>
          <a:endParaRPr lang="en-US"/>
        </a:p>
      </dgm:t>
    </dgm:pt>
    <dgm:pt modelId="{845A146C-ED69-4803-9A38-2E6CF6B7847B}">
      <dgm:prSet custT="1"/>
      <dgm:spPr/>
      <dgm:t>
        <a:bodyPr/>
        <a:lstStyle/>
        <a:p>
          <a:pPr>
            <a:lnSpc>
              <a:spcPct val="100000"/>
            </a:lnSpc>
          </a:pPr>
          <a:r>
            <a:rPr lang="en-US" sz="2400" b="1" i="1" dirty="0"/>
            <a:t>Collaboration is key to gauging success</a:t>
          </a:r>
          <a:endParaRPr lang="en-US" sz="2400" dirty="0"/>
        </a:p>
      </dgm:t>
    </dgm:pt>
    <dgm:pt modelId="{1B70AD0F-CDF8-4389-94D1-1F21DCC553F1}" type="parTrans" cxnId="{91C92043-DCAB-40D1-93C6-B86501C5E589}">
      <dgm:prSet/>
      <dgm:spPr/>
      <dgm:t>
        <a:bodyPr/>
        <a:lstStyle/>
        <a:p>
          <a:endParaRPr lang="en-US"/>
        </a:p>
      </dgm:t>
    </dgm:pt>
    <dgm:pt modelId="{25A00E04-96FE-4C97-8AC0-9CEFE6A7D5BB}" type="sibTrans" cxnId="{91C92043-DCAB-40D1-93C6-B86501C5E589}">
      <dgm:prSet/>
      <dgm:spPr/>
      <dgm:t>
        <a:bodyPr/>
        <a:lstStyle/>
        <a:p>
          <a:endParaRPr lang="en-US"/>
        </a:p>
      </dgm:t>
    </dgm:pt>
    <dgm:pt modelId="{8A4A13EE-34ED-4D57-8AAD-251948B11167}">
      <dgm:prSet custT="1"/>
      <dgm:spPr/>
      <dgm:t>
        <a:bodyPr/>
        <a:lstStyle/>
        <a:p>
          <a:pPr>
            <a:lnSpc>
              <a:spcPct val="100000"/>
            </a:lnSpc>
          </a:pPr>
          <a:r>
            <a:rPr lang="en-US" sz="2400" b="1" i="1" dirty="0"/>
            <a:t>Evaluation of success requires context</a:t>
          </a:r>
          <a:endParaRPr lang="en-US" sz="2400" dirty="0"/>
        </a:p>
      </dgm:t>
    </dgm:pt>
    <dgm:pt modelId="{AD6AF2CB-7777-473C-8DF4-B2E3C7C862B9}" type="parTrans" cxnId="{E7B11FEA-7373-4C42-897C-A44CAA3227F7}">
      <dgm:prSet/>
      <dgm:spPr/>
      <dgm:t>
        <a:bodyPr/>
        <a:lstStyle/>
        <a:p>
          <a:endParaRPr lang="en-US"/>
        </a:p>
      </dgm:t>
    </dgm:pt>
    <dgm:pt modelId="{F8E4180E-D185-4BB6-A166-9EDF23BEC6F9}" type="sibTrans" cxnId="{E7B11FEA-7373-4C42-897C-A44CAA3227F7}">
      <dgm:prSet/>
      <dgm:spPr/>
      <dgm:t>
        <a:bodyPr/>
        <a:lstStyle/>
        <a:p>
          <a:endParaRPr lang="en-US"/>
        </a:p>
      </dgm:t>
    </dgm:pt>
    <dgm:pt modelId="{CE2E39C1-A940-4F36-AC8D-80F5DE731143}">
      <dgm:prSet custT="1"/>
      <dgm:spPr/>
      <dgm:t>
        <a:bodyPr/>
        <a:lstStyle/>
        <a:p>
          <a:pPr>
            <a:lnSpc>
              <a:spcPct val="100000"/>
            </a:lnSpc>
          </a:pPr>
          <a:r>
            <a:rPr lang="en-US" sz="2400" b="1" i="1" dirty="0"/>
            <a:t>Meaningful conclusions about success take time</a:t>
          </a:r>
          <a:endParaRPr lang="en-US" sz="2400" dirty="0"/>
        </a:p>
      </dgm:t>
    </dgm:pt>
    <dgm:pt modelId="{8456B41D-A639-4C79-AB08-CBE2097A4F1D}" type="parTrans" cxnId="{47DDC63E-5768-4F01-A348-490F3B209978}">
      <dgm:prSet/>
      <dgm:spPr/>
      <dgm:t>
        <a:bodyPr/>
        <a:lstStyle/>
        <a:p>
          <a:endParaRPr lang="en-US"/>
        </a:p>
      </dgm:t>
    </dgm:pt>
    <dgm:pt modelId="{FBF57DBF-4B8C-4B99-9F8A-55D5A72EBECC}" type="sibTrans" cxnId="{47DDC63E-5768-4F01-A348-490F3B209978}">
      <dgm:prSet/>
      <dgm:spPr/>
      <dgm:t>
        <a:bodyPr/>
        <a:lstStyle/>
        <a:p>
          <a:endParaRPr lang="en-US"/>
        </a:p>
      </dgm:t>
    </dgm:pt>
    <dgm:pt modelId="{909B5909-B31F-4EF8-978B-C3D69AE5E29C}">
      <dgm:prSet custT="1"/>
      <dgm:spPr/>
      <dgm:t>
        <a:bodyPr/>
        <a:lstStyle/>
        <a:p>
          <a:pPr>
            <a:lnSpc>
              <a:spcPct val="100000"/>
            </a:lnSpc>
          </a:pPr>
          <a:r>
            <a:rPr lang="en-US" sz="2400" b="1" i="1" dirty="0"/>
            <a:t>None of it matters if you can access and interpret the data</a:t>
          </a:r>
          <a:endParaRPr lang="en-US" sz="2400" dirty="0"/>
        </a:p>
      </dgm:t>
    </dgm:pt>
    <dgm:pt modelId="{5D8824A1-7317-4E10-B0FF-0C979E82A86D}" type="parTrans" cxnId="{E8289CC9-FB95-494C-8997-B2D3E22B9600}">
      <dgm:prSet/>
      <dgm:spPr/>
      <dgm:t>
        <a:bodyPr/>
        <a:lstStyle/>
        <a:p>
          <a:endParaRPr lang="en-US"/>
        </a:p>
      </dgm:t>
    </dgm:pt>
    <dgm:pt modelId="{72C16BA2-7274-4B01-9D84-E55E95412492}" type="sibTrans" cxnId="{E8289CC9-FB95-494C-8997-B2D3E22B9600}">
      <dgm:prSet/>
      <dgm:spPr/>
      <dgm:t>
        <a:bodyPr/>
        <a:lstStyle/>
        <a:p>
          <a:endParaRPr lang="en-US"/>
        </a:p>
      </dgm:t>
    </dgm:pt>
    <dgm:pt modelId="{56806C63-E014-4263-962B-CD6B5A7E799D}" type="pres">
      <dgm:prSet presAssocID="{1A8581E7-4AC1-4757-B92D-269B31E2A6C0}" presName="root" presStyleCnt="0">
        <dgm:presLayoutVars>
          <dgm:dir/>
          <dgm:resizeHandles val="exact"/>
        </dgm:presLayoutVars>
      </dgm:prSet>
      <dgm:spPr/>
    </dgm:pt>
    <dgm:pt modelId="{CBB483D4-1F68-4044-92F5-F306C20F5BE0}" type="pres">
      <dgm:prSet presAssocID="{5BA404D1-65F9-4E86-A7E9-217C09D5EBD3}" presName="compNode" presStyleCnt="0"/>
      <dgm:spPr/>
    </dgm:pt>
    <dgm:pt modelId="{EF84C0DC-E854-4804-930B-61E14816FB1D}" type="pres">
      <dgm:prSet presAssocID="{5BA404D1-65F9-4E86-A7E9-217C09D5EBD3}" presName="bgRect" presStyleLbl="bgShp" presStyleIdx="0" presStyleCnt="5" custLinFactNeighborX="-40279" custLinFactNeighborY="1191"/>
      <dgm:spPr/>
    </dgm:pt>
    <dgm:pt modelId="{2B2A8B3C-AE5D-4020-901F-FEBE8D83558B}" type="pres">
      <dgm:prSet presAssocID="{5BA404D1-65F9-4E86-A7E9-217C09D5EBD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CE468952-FC9A-4F64-BBDF-20999C1073EE}" type="pres">
      <dgm:prSet presAssocID="{5BA404D1-65F9-4E86-A7E9-217C09D5EBD3}" presName="spaceRect" presStyleCnt="0"/>
      <dgm:spPr/>
    </dgm:pt>
    <dgm:pt modelId="{E1CDB953-4BB6-4C30-B354-1163312CD2F2}" type="pres">
      <dgm:prSet presAssocID="{5BA404D1-65F9-4E86-A7E9-217C09D5EBD3}" presName="parTx" presStyleLbl="revTx" presStyleIdx="0" presStyleCnt="5">
        <dgm:presLayoutVars>
          <dgm:chMax val="0"/>
          <dgm:chPref val="0"/>
        </dgm:presLayoutVars>
      </dgm:prSet>
      <dgm:spPr/>
    </dgm:pt>
    <dgm:pt modelId="{95E6DB35-AE28-4A27-B142-D52EAE206C8E}" type="pres">
      <dgm:prSet presAssocID="{51C96F7C-FA17-4F92-BCAD-30B3E0677920}" presName="sibTrans" presStyleCnt="0"/>
      <dgm:spPr/>
    </dgm:pt>
    <dgm:pt modelId="{6CE3E9EB-282B-40BF-98B7-92FC463242FF}" type="pres">
      <dgm:prSet presAssocID="{845A146C-ED69-4803-9A38-2E6CF6B7847B}" presName="compNode" presStyleCnt="0"/>
      <dgm:spPr/>
    </dgm:pt>
    <dgm:pt modelId="{81134EE6-C285-43C5-B3FE-884D1AA38358}" type="pres">
      <dgm:prSet presAssocID="{845A146C-ED69-4803-9A38-2E6CF6B7847B}" presName="bgRect" presStyleLbl="bgShp" presStyleIdx="1" presStyleCnt="5"/>
      <dgm:spPr/>
    </dgm:pt>
    <dgm:pt modelId="{F5EAF850-A08F-4374-9CB9-92EAF7B7414A}" type="pres">
      <dgm:prSet presAssocID="{845A146C-ED69-4803-9A38-2E6CF6B7847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754F046F-BBC8-4150-BC6C-552288774656}" type="pres">
      <dgm:prSet presAssocID="{845A146C-ED69-4803-9A38-2E6CF6B7847B}" presName="spaceRect" presStyleCnt="0"/>
      <dgm:spPr/>
    </dgm:pt>
    <dgm:pt modelId="{72623232-7E3C-440F-9E7F-E2F48CB0454C}" type="pres">
      <dgm:prSet presAssocID="{845A146C-ED69-4803-9A38-2E6CF6B7847B}" presName="parTx" presStyleLbl="revTx" presStyleIdx="1" presStyleCnt="5">
        <dgm:presLayoutVars>
          <dgm:chMax val="0"/>
          <dgm:chPref val="0"/>
        </dgm:presLayoutVars>
      </dgm:prSet>
      <dgm:spPr/>
    </dgm:pt>
    <dgm:pt modelId="{C563E5D7-3C22-434E-841E-0063CA26C62E}" type="pres">
      <dgm:prSet presAssocID="{25A00E04-96FE-4C97-8AC0-9CEFE6A7D5BB}" presName="sibTrans" presStyleCnt="0"/>
      <dgm:spPr/>
    </dgm:pt>
    <dgm:pt modelId="{85D7C672-63B1-485F-B170-4AC5B8AC17F7}" type="pres">
      <dgm:prSet presAssocID="{8A4A13EE-34ED-4D57-8AAD-251948B11167}" presName="compNode" presStyleCnt="0"/>
      <dgm:spPr/>
    </dgm:pt>
    <dgm:pt modelId="{7966FBB9-3C2B-41BF-AFDA-404FB2E6F894}" type="pres">
      <dgm:prSet presAssocID="{8A4A13EE-34ED-4D57-8AAD-251948B11167}" presName="bgRect" presStyleLbl="bgShp" presStyleIdx="2" presStyleCnt="5"/>
      <dgm:spPr/>
    </dgm:pt>
    <dgm:pt modelId="{A61F7143-0432-4C5F-A181-B2242A61BA2D}" type="pres">
      <dgm:prSet presAssocID="{8A4A13EE-34ED-4D57-8AAD-251948B1116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FFDE7A28-67E8-4A8E-8A25-3848885231A1}" type="pres">
      <dgm:prSet presAssocID="{8A4A13EE-34ED-4D57-8AAD-251948B11167}" presName="spaceRect" presStyleCnt="0"/>
      <dgm:spPr/>
    </dgm:pt>
    <dgm:pt modelId="{D8B84BE8-3905-41E6-9E2E-EA2E4E84C6E3}" type="pres">
      <dgm:prSet presAssocID="{8A4A13EE-34ED-4D57-8AAD-251948B11167}" presName="parTx" presStyleLbl="revTx" presStyleIdx="2" presStyleCnt="5">
        <dgm:presLayoutVars>
          <dgm:chMax val="0"/>
          <dgm:chPref val="0"/>
        </dgm:presLayoutVars>
      </dgm:prSet>
      <dgm:spPr/>
    </dgm:pt>
    <dgm:pt modelId="{80A4B5DE-A7BC-4425-9E0E-C0B66113236C}" type="pres">
      <dgm:prSet presAssocID="{F8E4180E-D185-4BB6-A166-9EDF23BEC6F9}" presName="sibTrans" presStyleCnt="0"/>
      <dgm:spPr/>
    </dgm:pt>
    <dgm:pt modelId="{A025BA9E-EF89-4892-BF4C-119EEF766F67}" type="pres">
      <dgm:prSet presAssocID="{CE2E39C1-A940-4F36-AC8D-80F5DE731143}" presName="compNode" presStyleCnt="0"/>
      <dgm:spPr/>
    </dgm:pt>
    <dgm:pt modelId="{76034179-4431-4AAE-B42F-714AA47DC0B1}" type="pres">
      <dgm:prSet presAssocID="{CE2E39C1-A940-4F36-AC8D-80F5DE731143}" presName="bgRect" presStyleLbl="bgShp" presStyleIdx="3" presStyleCnt="5"/>
      <dgm:spPr/>
    </dgm:pt>
    <dgm:pt modelId="{6A655DF9-DE14-4EAC-A350-8365562BB268}" type="pres">
      <dgm:prSet presAssocID="{CE2E39C1-A940-4F36-AC8D-80F5DE7311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4DC628AF-0163-4923-ACE5-EE1D23EEBEE9}" type="pres">
      <dgm:prSet presAssocID="{CE2E39C1-A940-4F36-AC8D-80F5DE731143}" presName="spaceRect" presStyleCnt="0"/>
      <dgm:spPr/>
    </dgm:pt>
    <dgm:pt modelId="{47589CA2-A865-4CA0-B1F2-E191C6AC7DE7}" type="pres">
      <dgm:prSet presAssocID="{CE2E39C1-A940-4F36-AC8D-80F5DE731143}" presName="parTx" presStyleLbl="revTx" presStyleIdx="3" presStyleCnt="5">
        <dgm:presLayoutVars>
          <dgm:chMax val="0"/>
          <dgm:chPref val="0"/>
        </dgm:presLayoutVars>
      </dgm:prSet>
      <dgm:spPr/>
    </dgm:pt>
    <dgm:pt modelId="{CBA5F96B-CB8E-49ED-941C-0E2268EB3743}" type="pres">
      <dgm:prSet presAssocID="{FBF57DBF-4B8C-4B99-9F8A-55D5A72EBECC}" presName="sibTrans" presStyleCnt="0"/>
      <dgm:spPr/>
    </dgm:pt>
    <dgm:pt modelId="{A241FB1A-410A-4A26-95B7-B4B7B7CD9F04}" type="pres">
      <dgm:prSet presAssocID="{909B5909-B31F-4EF8-978B-C3D69AE5E29C}" presName="compNode" presStyleCnt="0"/>
      <dgm:spPr/>
    </dgm:pt>
    <dgm:pt modelId="{09BA0C34-2528-4C37-9294-08B66D2F5410}" type="pres">
      <dgm:prSet presAssocID="{909B5909-B31F-4EF8-978B-C3D69AE5E29C}" presName="bgRect" presStyleLbl="bgShp" presStyleIdx="4" presStyleCnt="5"/>
      <dgm:spPr/>
    </dgm:pt>
    <dgm:pt modelId="{D2B8451E-8567-4081-A3F5-C463310FE612}" type="pres">
      <dgm:prSet presAssocID="{909B5909-B31F-4EF8-978B-C3D69AE5E29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Key"/>
        </a:ext>
      </dgm:extLst>
    </dgm:pt>
    <dgm:pt modelId="{E6FAC972-014C-4E1E-9E28-B800C5025033}" type="pres">
      <dgm:prSet presAssocID="{909B5909-B31F-4EF8-978B-C3D69AE5E29C}" presName="spaceRect" presStyleCnt="0"/>
      <dgm:spPr/>
    </dgm:pt>
    <dgm:pt modelId="{C3CB131A-390B-484D-942A-1E15EED799A2}" type="pres">
      <dgm:prSet presAssocID="{909B5909-B31F-4EF8-978B-C3D69AE5E29C}" presName="parTx" presStyleLbl="revTx" presStyleIdx="4" presStyleCnt="5">
        <dgm:presLayoutVars>
          <dgm:chMax val="0"/>
          <dgm:chPref val="0"/>
        </dgm:presLayoutVars>
      </dgm:prSet>
      <dgm:spPr/>
    </dgm:pt>
  </dgm:ptLst>
  <dgm:cxnLst>
    <dgm:cxn modelId="{27CA5726-2524-45AE-9BC9-BCA635B4DDD3}" type="presOf" srcId="{5BA404D1-65F9-4E86-A7E9-217C09D5EBD3}" destId="{E1CDB953-4BB6-4C30-B354-1163312CD2F2}" srcOrd="0" destOrd="0" presId="urn:microsoft.com/office/officeart/2018/2/layout/IconVerticalSolidList"/>
    <dgm:cxn modelId="{17D0F43B-1F2A-4301-9665-F552D5E76E5F}" type="presOf" srcId="{1A8581E7-4AC1-4757-B92D-269B31E2A6C0}" destId="{56806C63-E014-4263-962B-CD6B5A7E799D}" srcOrd="0" destOrd="0" presId="urn:microsoft.com/office/officeart/2018/2/layout/IconVerticalSolidList"/>
    <dgm:cxn modelId="{47DDC63E-5768-4F01-A348-490F3B209978}" srcId="{1A8581E7-4AC1-4757-B92D-269B31E2A6C0}" destId="{CE2E39C1-A940-4F36-AC8D-80F5DE731143}" srcOrd="3" destOrd="0" parTransId="{8456B41D-A639-4C79-AB08-CBE2097A4F1D}" sibTransId="{FBF57DBF-4B8C-4B99-9F8A-55D5A72EBECC}"/>
    <dgm:cxn modelId="{91C92043-DCAB-40D1-93C6-B86501C5E589}" srcId="{1A8581E7-4AC1-4757-B92D-269B31E2A6C0}" destId="{845A146C-ED69-4803-9A38-2E6CF6B7847B}" srcOrd="1" destOrd="0" parTransId="{1B70AD0F-CDF8-4389-94D1-1F21DCC553F1}" sibTransId="{25A00E04-96FE-4C97-8AC0-9CEFE6A7D5BB}"/>
    <dgm:cxn modelId="{49DB6E45-AD9F-47C0-BDF1-58314D66702B}" type="presOf" srcId="{909B5909-B31F-4EF8-978B-C3D69AE5E29C}" destId="{C3CB131A-390B-484D-942A-1E15EED799A2}" srcOrd="0" destOrd="0" presId="urn:microsoft.com/office/officeart/2018/2/layout/IconVerticalSolidList"/>
    <dgm:cxn modelId="{60780F7D-60B4-4ADD-AA28-AACF54885899}" type="presOf" srcId="{CE2E39C1-A940-4F36-AC8D-80F5DE731143}" destId="{47589CA2-A865-4CA0-B1F2-E191C6AC7DE7}" srcOrd="0" destOrd="0" presId="urn:microsoft.com/office/officeart/2018/2/layout/IconVerticalSolidList"/>
    <dgm:cxn modelId="{7B7964A2-30A4-49AA-83A2-B0EE235A44AF}" type="presOf" srcId="{845A146C-ED69-4803-9A38-2E6CF6B7847B}" destId="{72623232-7E3C-440F-9E7F-E2F48CB0454C}" srcOrd="0" destOrd="0" presId="urn:microsoft.com/office/officeart/2018/2/layout/IconVerticalSolidList"/>
    <dgm:cxn modelId="{E8289CC9-FB95-494C-8997-B2D3E22B9600}" srcId="{1A8581E7-4AC1-4757-B92D-269B31E2A6C0}" destId="{909B5909-B31F-4EF8-978B-C3D69AE5E29C}" srcOrd="4" destOrd="0" parTransId="{5D8824A1-7317-4E10-B0FF-0C979E82A86D}" sibTransId="{72C16BA2-7274-4B01-9D84-E55E95412492}"/>
    <dgm:cxn modelId="{2728FCD8-2B8D-46D5-B3CD-A70B574B688B}" type="presOf" srcId="{8A4A13EE-34ED-4D57-8AAD-251948B11167}" destId="{D8B84BE8-3905-41E6-9E2E-EA2E4E84C6E3}" srcOrd="0" destOrd="0" presId="urn:microsoft.com/office/officeart/2018/2/layout/IconVerticalSolidList"/>
    <dgm:cxn modelId="{E7B11FEA-7373-4C42-897C-A44CAA3227F7}" srcId="{1A8581E7-4AC1-4757-B92D-269B31E2A6C0}" destId="{8A4A13EE-34ED-4D57-8AAD-251948B11167}" srcOrd="2" destOrd="0" parTransId="{AD6AF2CB-7777-473C-8DF4-B2E3C7C862B9}" sibTransId="{F8E4180E-D185-4BB6-A166-9EDF23BEC6F9}"/>
    <dgm:cxn modelId="{B5C3DEFC-9651-4DB6-8B4F-BD27690BC570}" srcId="{1A8581E7-4AC1-4757-B92D-269B31E2A6C0}" destId="{5BA404D1-65F9-4E86-A7E9-217C09D5EBD3}" srcOrd="0" destOrd="0" parTransId="{B89BB840-764C-4886-9E13-26A6E55A79B0}" sibTransId="{51C96F7C-FA17-4F92-BCAD-30B3E0677920}"/>
    <dgm:cxn modelId="{1C052C58-09EF-4717-9577-4738FA60E107}" type="presParOf" srcId="{56806C63-E014-4263-962B-CD6B5A7E799D}" destId="{CBB483D4-1F68-4044-92F5-F306C20F5BE0}" srcOrd="0" destOrd="0" presId="urn:microsoft.com/office/officeart/2018/2/layout/IconVerticalSolidList"/>
    <dgm:cxn modelId="{81BB3281-CCDD-41ED-A09C-6DF8895BB0C8}" type="presParOf" srcId="{CBB483D4-1F68-4044-92F5-F306C20F5BE0}" destId="{EF84C0DC-E854-4804-930B-61E14816FB1D}" srcOrd="0" destOrd="0" presId="urn:microsoft.com/office/officeart/2018/2/layout/IconVerticalSolidList"/>
    <dgm:cxn modelId="{4864EE3D-BDAE-473D-B8C8-48313D574F83}" type="presParOf" srcId="{CBB483D4-1F68-4044-92F5-F306C20F5BE0}" destId="{2B2A8B3C-AE5D-4020-901F-FEBE8D83558B}" srcOrd="1" destOrd="0" presId="urn:microsoft.com/office/officeart/2018/2/layout/IconVerticalSolidList"/>
    <dgm:cxn modelId="{13B5804D-B329-4EB0-A3BD-8BC6D522DA8A}" type="presParOf" srcId="{CBB483D4-1F68-4044-92F5-F306C20F5BE0}" destId="{CE468952-FC9A-4F64-BBDF-20999C1073EE}" srcOrd="2" destOrd="0" presId="urn:microsoft.com/office/officeart/2018/2/layout/IconVerticalSolidList"/>
    <dgm:cxn modelId="{FA62F741-99FB-4636-83B9-6845485F082C}" type="presParOf" srcId="{CBB483D4-1F68-4044-92F5-F306C20F5BE0}" destId="{E1CDB953-4BB6-4C30-B354-1163312CD2F2}" srcOrd="3" destOrd="0" presId="urn:microsoft.com/office/officeart/2018/2/layout/IconVerticalSolidList"/>
    <dgm:cxn modelId="{CDF5329D-3CC8-49A7-A43F-BFF82E72242A}" type="presParOf" srcId="{56806C63-E014-4263-962B-CD6B5A7E799D}" destId="{95E6DB35-AE28-4A27-B142-D52EAE206C8E}" srcOrd="1" destOrd="0" presId="urn:microsoft.com/office/officeart/2018/2/layout/IconVerticalSolidList"/>
    <dgm:cxn modelId="{750F7A28-D6E2-4ABA-AC48-79C0BB5FC568}" type="presParOf" srcId="{56806C63-E014-4263-962B-CD6B5A7E799D}" destId="{6CE3E9EB-282B-40BF-98B7-92FC463242FF}" srcOrd="2" destOrd="0" presId="urn:microsoft.com/office/officeart/2018/2/layout/IconVerticalSolidList"/>
    <dgm:cxn modelId="{B0E65341-7291-46FD-88E5-46ED9ED2C229}" type="presParOf" srcId="{6CE3E9EB-282B-40BF-98B7-92FC463242FF}" destId="{81134EE6-C285-43C5-B3FE-884D1AA38358}" srcOrd="0" destOrd="0" presId="urn:microsoft.com/office/officeart/2018/2/layout/IconVerticalSolidList"/>
    <dgm:cxn modelId="{039684D2-D645-4802-A76C-3308F6B9B903}" type="presParOf" srcId="{6CE3E9EB-282B-40BF-98B7-92FC463242FF}" destId="{F5EAF850-A08F-4374-9CB9-92EAF7B7414A}" srcOrd="1" destOrd="0" presId="urn:microsoft.com/office/officeart/2018/2/layout/IconVerticalSolidList"/>
    <dgm:cxn modelId="{B90A6D21-906D-45D5-906C-056FDEA33E59}" type="presParOf" srcId="{6CE3E9EB-282B-40BF-98B7-92FC463242FF}" destId="{754F046F-BBC8-4150-BC6C-552288774656}" srcOrd="2" destOrd="0" presId="urn:microsoft.com/office/officeart/2018/2/layout/IconVerticalSolidList"/>
    <dgm:cxn modelId="{53A7F976-1E35-4668-972B-CDE3BE769CCB}" type="presParOf" srcId="{6CE3E9EB-282B-40BF-98B7-92FC463242FF}" destId="{72623232-7E3C-440F-9E7F-E2F48CB0454C}" srcOrd="3" destOrd="0" presId="urn:microsoft.com/office/officeart/2018/2/layout/IconVerticalSolidList"/>
    <dgm:cxn modelId="{99F13259-4BAC-44FC-9E67-D6B249CB62EA}" type="presParOf" srcId="{56806C63-E014-4263-962B-CD6B5A7E799D}" destId="{C563E5D7-3C22-434E-841E-0063CA26C62E}" srcOrd="3" destOrd="0" presId="urn:microsoft.com/office/officeart/2018/2/layout/IconVerticalSolidList"/>
    <dgm:cxn modelId="{E4B41F63-FE0C-4A51-9022-162B27AEF69D}" type="presParOf" srcId="{56806C63-E014-4263-962B-CD6B5A7E799D}" destId="{85D7C672-63B1-485F-B170-4AC5B8AC17F7}" srcOrd="4" destOrd="0" presId="urn:microsoft.com/office/officeart/2018/2/layout/IconVerticalSolidList"/>
    <dgm:cxn modelId="{C5A848FA-57E6-489E-9C66-9BED95069765}" type="presParOf" srcId="{85D7C672-63B1-485F-B170-4AC5B8AC17F7}" destId="{7966FBB9-3C2B-41BF-AFDA-404FB2E6F894}" srcOrd="0" destOrd="0" presId="urn:microsoft.com/office/officeart/2018/2/layout/IconVerticalSolidList"/>
    <dgm:cxn modelId="{DCB7CFCC-C330-4A22-8478-9D0348801B82}" type="presParOf" srcId="{85D7C672-63B1-485F-B170-4AC5B8AC17F7}" destId="{A61F7143-0432-4C5F-A181-B2242A61BA2D}" srcOrd="1" destOrd="0" presId="urn:microsoft.com/office/officeart/2018/2/layout/IconVerticalSolidList"/>
    <dgm:cxn modelId="{832AE662-816A-4AD9-BF19-BCEEF2817B95}" type="presParOf" srcId="{85D7C672-63B1-485F-B170-4AC5B8AC17F7}" destId="{FFDE7A28-67E8-4A8E-8A25-3848885231A1}" srcOrd="2" destOrd="0" presId="urn:microsoft.com/office/officeart/2018/2/layout/IconVerticalSolidList"/>
    <dgm:cxn modelId="{98BDB4CE-52D0-4E5C-91E1-7AFF70D31479}" type="presParOf" srcId="{85D7C672-63B1-485F-B170-4AC5B8AC17F7}" destId="{D8B84BE8-3905-41E6-9E2E-EA2E4E84C6E3}" srcOrd="3" destOrd="0" presId="urn:microsoft.com/office/officeart/2018/2/layout/IconVerticalSolidList"/>
    <dgm:cxn modelId="{D5F91D7D-A1D9-4871-A014-632A0C45AE76}" type="presParOf" srcId="{56806C63-E014-4263-962B-CD6B5A7E799D}" destId="{80A4B5DE-A7BC-4425-9E0E-C0B66113236C}" srcOrd="5" destOrd="0" presId="urn:microsoft.com/office/officeart/2018/2/layout/IconVerticalSolidList"/>
    <dgm:cxn modelId="{D40907E3-5D72-40AD-83CA-60993AA32CB7}" type="presParOf" srcId="{56806C63-E014-4263-962B-CD6B5A7E799D}" destId="{A025BA9E-EF89-4892-BF4C-119EEF766F67}" srcOrd="6" destOrd="0" presId="urn:microsoft.com/office/officeart/2018/2/layout/IconVerticalSolidList"/>
    <dgm:cxn modelId="{EACBA93F-3154-49D2-9B36-CA76784B9104}" type="presParOf" srcId="{A025BA9E-EF89-4892-BF4C-119EEF766F67}" destId="{76034179-4431-4AAE-B42F-714AA47DC0B1}" srcOrd="0" destOrd="0" presId="urn:microsoft.com/office/officeart/2018/2/layout/IconVerticalSolidList"/>
    <dgm:cxn modelId="{CA2764A7-BFEE-41B8-8D61-DF047262044F}" type="presParOf" srcId="{A025BA9E-EF89-4892-BF4C-119EEF766F67}" destId="{6A655DF9-DE14-4EAC-A350-8365562BB268}" srcOrd="1" destOrd="0" presId="urn:microsoft.com/office/officeart/2018/2/layout/IconVerticalSolidList"/>
    <dgm:cxn modelId="{F6C27786-EE01-4DE1-8635-FD1B216A12DC}" type="presParOf" srcId="{A025BA9E-EF89-4892-BF4C-119EEF766F67}" destId="{4DC628AF-0163-4923-ACE5-EE1D23EEBEE9}" srcOrd="2" destOrd="0" presId="urn:microsoft.com/office/officeart/2018/2/layout/IconVerticalSolidList"/>
    <dgm:cxn modelId="{61A83AE2-EBAE-43CA-A015-7E8A85B12DEB}" type="presParOf" srcId="{A025BA9E-EF89-4892-BF4C-119EEF766F67}" destId="{47589CA2-A865-4CA0-B1F2-E191C6AC7DE7}" srcOrd="3" destOrd="0" presId="urn:microsoft.com/office/officeart/2018/2/layout/IconVerticalSolidList"/>
    <dgm:cxn modelId="{49C27B3A-EA18-46F6-8931-1A497636A486}" type="presParOf" srcId="{56806C63-E014-4263-962B-CD6B5A7E799D}" destId="{CBA5F96B-CB8E-49ED-941C-0E2268EB3743}" srcOrd="7" destOrd="0" presId="urn:microsoft.com/office/officeart/2018/2/layout/IconVerticalSolidList"/>
    <dgm:cxn modelId="{F3167A9E-E248-486B-8C3E-DA5A212243F0}" type="presParOf" srcId="{56806C63-E014-4263-962B-CD6B5A7E799D}" destId="{A241FB1A-410A-4A26-95B7-B4B7B7CD9F04}" srcOrd="8" destOrd="0" presId="urn:microsoft.com/office/officeart/2018/2/layout/IconVerticalSolidList"/>
    <dgm:cxn modelId="{8897AA08-73B1-47FF-A523-4EC0F75F97BF}" type="presParOf" srcId="{A241FB1A-410A-4A26-95B7-B4B7B7CD9F04}" destId="{09BA0C34-2528-4C37-9294-08B66D2F5410}" srcOrd="0" destOrd="0" presId="urn:microsoft.com/office/officeart/2018/2/layout/IconVerticalSolidList"/>
    <dgm:cxn modelId="{53B18142-3970-4EB6-8CE2-6858225332FC}" type="presParOf" srcId="{A241FB1A-410A-4A26-95B7-B4B7B7CD9F04}" destId="{D2B8451E-8567-4081-A3F5-C463310FE612}" srcOrd="1" destOrd="0" presId="urn:microsoft.com/office/officeart/2018/2/layout/IconVerticalSolidList"/>
    <dgm:cxn modelId="{55F9A4E8-25BD-49A9-B6CA-D56D66953100}" type="presParOf" srcId="{A241FB1A-410A-4A26-95B7-B4B7B7CD9F04}" destId="{E6FAC972-014C-4E1E-9E28-B800C5025033}" srcOrd="2" destOrd="0" presId="urn:microsoft.com/office/officeart/2018/2/layout/IconVerticalSolidList"/>
    <dgm:cxn modelId="{AB5C19F5-695D-48A8-BC7C-0066A62D24BD}" type="presParOf" srcId="{A241FB1A-410A-4A26-95B7-B4B7B7CD9F04}" destId="{C3CB131A-390B-484D-942A-1E15EED799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41D24F-58ED-4375-87FD-FFA9686B41EE}" type="doc">
      <dgm:prSet loTypeId="urn:microsoft.com/office/officeart/2016/7/layout/ChevronBlockProcess" loCatId="process" qsTypeId="urn:microsoft.com/office/officeart/2005/8/quickstyle/simple2" qsCatId="simple" csTypeId="urn:microsoft.com/office/officeart/2005/8/colors/colorful5" csCatId="colorful" phldr="1"/>
      <dgm:spPr/>
      <dgm:t>
        <a:bodyPr/>
        <a:lstStyle/>
        <a:p>
          <a:endParaRPr lang="en-US"/>
        </a:p>
      </dgm:t>
    </dgm:pt>
    <dgm:pt modelId="{191761C2-8592-42E8-AF7E-8ED6FF026182}">
      <dgm:prSet/>
      <dgm:spPr/>
      <dgm:t>
        <a:bodyPr/>
        <a:lstStyle/>
        <a:p>
          <a:r>
            <a:rPr lang="en-US" b="1" dirty="0"/>
            <a:t>Condition</a:t>
          </a:r>
        </a:p>
      </dgm:t>
    </dgm:pt>
    <dgm:pt modelId="{69C23C9E-D289-4B15-834A-3A4161C89584}" type="parTrans" cxnId="{CDA81DCA-DF77-4679-8A30-21B806A0B207}">
      <dgm:prSet/>
      <dgm:spPr/>
      <dgm:t>
        <a:bodyPr/>
        <a:lstStyle/>
        <a:p>
          <a:endParaRPr lang="en-US"/>
        </a:p>
      </dgm:t>
    </dgm:pt>
    <dgm:pt modelId="{C6024DD2-7E7D-4B9C-9271-31A446EAFB48}" type="sibTrans" cxnId="{CDA81DCA-DF77-4679-8A30-21B806A0B207}">
      <dgm:prSet/>
      <dgm:spPr/>
      <dgm:t>
        <a:bodyPr/>
        <a:lstStyle/>
        <a:p>
          <a:endParaRPr lang="en-US"/>
        </a:p>
      </dgm:t>
    </dgm:pt>
    <dgm:pt modelId="{C1A8C587-2FB6-4A2A-BE2B-025157931196}">
      <dgm:prSet custT="1"/>
      <dgm:spPr/>
      <dgm:t>
        <a:bodyPr/>
        <a:lstStyle/>
        <a:p>
          <a:pPr>
            <a:buFont typeface="Wingdings" panose="05000000000000000000" pitchFamily="2" charset="2"/>
            <a:buChar char="ü"/>
          </a:pPr>
          <a:r>
            <a:rPr lang="en-US" sz="2400" dirty="0"/>
            <a:t>Diversity</a:t>
          </a:r>
        </a:p>
      </dgm:t>
    </dgm:pt>
    <dgm:pt modelId="{27B698CE-8A5E-4A8B-A78A-07683B88A212}" type="parTrans" cxnId="{D9C90B1C-46F4-411F-BA1C-895FD9525880}">
      <dgm:prSet/>
      <dgm:spPr/>
      <dgm:t>
        <a:bodyPr/>
        <a:lstStyle/>
        <a:p>
          <a:endParaRPr lang="en-US"/>
        </a:p>
      </dgm:t>
    </dgm:pt>
    <dgm:pt modelId="{28CF9F92-4D09-44AD-A8E2-BF6278B6C3F2}" type="sibTrans" cxnId="{D9C90B1C-46F4-411F-BA1C-895FD9525880}">
      <dgm:prSet/>
      <dgm:spPr/>
      <dgm:t>
        <a:bodyPr/>
        <a:lstStyle/>
        <a:p>
          <a:endParaRPr lang="en-US"/>
        </a:p>
      </dgm:t>
    </dgm:pt>
    <dgm:pt modelId="{3453FA81-9EC8-4268-B18A-8BED1C3FC5E7}">
      <dgm:prSet custT="1"/>
      <dgm:spPr/>
      <dgm:t>
        <a:bodyPr/>
        <a:lstStyle/>
        <a:p>
          <a:pPr>
            <a:buFont typeface="Wingdings" panose="05000000000000000000" pitchFamily="2" charset="2"/>
            <a:buChar char="ü"/>
          </a:pPr>
          <a:r>
            <a:rPr lang="en-US" sz="2400" dirty="0"/>
            <a:t>Complexity</a:t>
          </a:r>
        </a:p>
      </dgm:t>
    </dgm:pt>
    <dgm:pt modelId="{7F30C1CB-89D6-4E40-8EE6-9F5FC6261BCD}" type="parTrans" cxnId="{B6355F2C-EBC6-4A57-8E86-F737119F58BC}">
      <dgm:prSet/>
      <dgm:spPr/>
      <dgm:t>
        <a:bodyPr/>
        <a:lstStyle/>
        <a:p>
          <a:endParaRPr lang="en-US"/>
        </a:p>
      </dgm:t>
    </dgm:pt>
    <dgm:pt modelId="{390474F0-028D-4983-857A-4824DD174D10}" type="sibTrans" cxnId="{B6355F2C-EBC6-4A57-8E86-F737119F58BC}">
      <dgm:prSet/>
      <dgm:spPr/>
      <dgm:t>
        <a:bodyPr/>
        <a:lstStyle/>
        <a:p>
          <a:endParaRPr lang="en-US"/>
        </a:p>
      </dgm:t>
    </dgm:pt>
    <dgm:pt modelId="{32D25EB8-567D-4480-B854-7BB04BBB7139}">
      <dgm:prSet/>
      <dgm:spPr/>
      <dgm:t>
        <a:bodyPr/>
        <a:lstStyle/>
        <a:p>
          <a:r>
            <a:rPr lang="en-US" b="1" dirty="0"/>
            <a:t>Vulnerability</a:t>
          </a:r>
        </a:p>
      </dgm:t>
    </dgm:pt>
    <dgm:pt modelId="{CF0A8635-8345-4AA9-9FB9-EC5473BFA5B0}" type="parTrans" cxnId="{80A956C1-1E96-4BCC-9F71-0939613458A3}">
      <dgm:prSet/>
      <dgm:spPr/>
      <dgm:t>
        <a:bodyPr/>
        <a:lstStyle/>
        <a:p>
          <a:endParaRPr lang="en-US"/>
        </a:p>
      </dgm:t>
    </dgm:pt>
    <dgm:pt modelId="{0C7A69DD-1C35-45E4-9C9E-76F69CE44C0C}" type="sibTrans" cxnId="{80A956C1-1E96-4BCC-9F71-0939613458A3}">
      <dgm:prSet/>
      <dgm:spPr/>
      <dgm:t>
        <a:bodyPr/>
        <a:lstStyle/>
        <a:p>
          <a:endParaRPr lang="en-US"/>
        </a:p>
      </dgm:t>
    </dgm:pt>
    <dgm:pt modelId="{ECE6BA15-FF92-4026-9A69-014595886D16}">
      <dgm:prSet custT="1"/>
      <dgm:spPr/>
      <dgm:t>
        <a:bodyPr/>
        <a:lstStyle/>
        <a:p>
          <a:r>
            <a:rPr lang="en-US" sz="2400" dirty="0"/>
            <a:t>Exposure</a:t>
          </a:r>
        </a:p>
      </dgm:t>
    </dgm:pt>
    <dgm:pt modelId="{5AC4F947-C0C2-46E4-8D71-B1B986E09FA8}" type="parTrans" cxnId="{82A674A9-2C59-471E-8516-03445D15CA0B}">
      <dgm:prSet/>
      <dgm:spPr/>
      <dgm:t>
        <a:bodyPr/>
        <a:lstStyle/>
        <a:p>
          <a:endParaRPr lang="en-US"/>
        </a:p>
      </dgm:t>
    </dgm:pt>
    <dgm:pt modelId="{9A97D091-CF9F-4643-B5E3-9E5C016A1584}" type="sibTrans" cxnId="{82A674A9-2C59-471E-8516-03445D15CA0B}">
      <dgm:prSet/>
      <dgm:spPr/>
      <dgm:t>
        <a:bodyPr/>
        <a:lstStyle/>
        <a:p>
          <a:endParaRPr lang="en-US"/>
        </a:p>
      </dgm:t>
    </dgm:pt>
    <dgm:pt modelId="{66B1E584-E8BE-4B0A-841C-71C5FA27AFA7}">
      <dgm:prSet custT="1"/>
      <dgm:spPr/>
      <dgm:t>
        <a:bodyPr/>
        <a:lstStyle/>
        <a:p>
          <a:r>
            <a:rPr lang="en-US" sz="2400" dirty="0"/>
            <a:t>Sensitivity</a:t>
          </a:r>
        </a:p>
      </dgm:t>
    </dgm:pt>
    <dgm:pt modelId="{668E6020-E815-45E9-B0A3-A400468B3803}" type="parTrans" cxnId="{97483C21-BECB-4E76-AEFE-336219F7BE84}">
      <dgm:prSet/>
      <dgm:spPr/>
      <dgm:t>
        <a:bodyPr/>
        <a:lstStyle/>
        <a:p>
          <a:endParaRPr lang="en-US"/>
        </a:p>
      </dgm:t>
    </dgm:pt>
    <dgm:pt modelId="{7B04ACFD-32DC-40C2-A0D1-8EED7121BB5C}" type="sibTrans" cxnId="{97483C21-BECB-4E76-AEFE-336219F7BE84}">
      <dgm:prSet/>
      <dgm:spPr/>
      <dgm:t>
        <a:bodyPr/>
        <a:lstStyle/>
        <a:p>
          <a:endParaRPr lang="en-US"/>
        </a:p>
      </dgm:t>
    </dgm:pt>
    <dgm:pt modelId="{2F889421-9E1C-4773-B702-90FC64DFB4E3}">
      <dgm:prSet/>
      <dgm:spPr/>
      <dgm:t>
        <a:bodyPr/>
        <a:lstStyle/>
        <a:p>
          <a:r>
            <a:rPr lang="en-US" b="1" dirty="0"/>
            <a:t>Adaptive Capacity</a:t>
          </a:r>
        </a:p>
      </dgm:t>
    </dgm:pt>
    <dgm:pt modelId="{19A44963-0356-402F-896B-4B7BB866CF14}" type="parTrans" cxnId="{E5C3F20B-9903-41C0-BFC4-4C40715A155F}">
      <dgm:prSet/>
      <dgm:spPr/>
      <dgm:t>
        <a:bodyPr/>
        <a:lstStyle/>
        <a:p>
          <a:endParaRPr lang="en-US"/>
        </a:p>
      </dgm:t>
    </dgm:pt>
    <dgm:pt modelId="{DF3D9A24-4D93-4E00-8E40-1101C9C4A0DA}" type="sibTrans" cxnId="{E5C3F20B-9903-41C0-BFC4-4C40715A155F}">
      <dgm:prSet/>
      <dgm:spPr/>
      <dgm:t>
        <a:bodyPr/>
        <a:lstStyle/>
        <a:p>
          <a:endParaRPr lang="en-US"/>
        </a:p>
      </dgm:t>
    </dgm:pt>
    <dgm:pt modelId="{5BB63D95-E266-46C1-8A0D-8748DE94BC18}">
      <dgm:prSet custT="1"/>
      <dgm:spPr/>
      <dgm:t>
        <a:bodyPr/>
        <a:lstStyle/>
        <a:p>
          <a:r>
            <a:rPr lang="en-US" sz="2400" dirty="0"/>
            <a:t>Transgression</a:t>
          </a:r>
        </a:p>
      </dgm:t>
    </dgm:pt>
    <dgm:pt modelId="{70682576-4ED7-4BA3-83B1-BF588E5C59EC}" type="parTrans" cxnId="{10BBEF50-EFC6-463F-965F-794A31B0C485}">
      <dgm:prSet/>
      <dgm:spPr/>
      <dgm:t>
        <a:bodyPr/>
        <a:lstStyle/>
        <a:p>
          <a:endParaRPr lang="en-US"/>
        </a:p>
      </dgm:t>
    </dgm:pt>
    <dgm:pt modelId="{27255A33-990D-44A1-8018-E03348E13CCA}" type="sibTrans" cxnId="{10BBEF50-EFC6-463F-965F-794A31B0C485}">
      <dgm:prSet/>
      <dgm:spPr/>
      <dgm:t>
        <a:bodyPr/>
        <a:lstStyle/>
        <a:p>
          <a:endParaRPr lang="en-US"/>
        </a:p>
      </dgm:t>
    </dgm:pt>
    <dgm:pt modelId="{62D9FAD5-1EA1-46D1-92F4-F3B62F4D7D4D}">
      <dgm:prSet custT="1"/>
      <dgm:spPr/>
      <dgm:t>
        <a:bodyPr/>
        <a:lstStyle/>
        <a:p>
          <a:r>
            <a:rPr lang="en-US" sz="2400" dirty="0"/>
            <a:t>Migration</a:t>
          </a:r>
        </a:p>
      </dgm:t>
    </dgm:pt>
    <dgm:pt modelId="{D869877D-E6CE-41F7-81BE-53AB1EF7B212}" type="parTrans" cxnId="{A785C2B8-4AA5-4622-91AB-1959F3699243}">
      <dgm:prSet/>
      <dgm:spPr/>
      <dgm:t>
        <a:bodyPr/>
        <a:lstStyle/>
        <a:p>
          <a:endParaRPr lang="en-US"/>
        </a:p>
      </dgm:t>
    </dgm:pt>
    <dgm:pt modelId="{23C7A2F8-34FD-4131-BE71-C24EFC345222}" type="sibTrans" cxnId="{A785C2B8-4AA5-4622-91AB-1959F3699243}">
      <dgm:prSet/>
      <dgm:spPr/>
      <dgm:t>
        <a:bodyPr/>
        <a:lstStyle/>
        <a:p>
          <a:endParaRPr lang="en-US"/>
        </a:p>
      </dgm:t>
    </dgm:pt>
    <dgm:pt modelId="{22CFCFD0-B66E-48E8-AE6D-2818FC8E16A3}">
      <dgm:prSet custT="1"/>
      <dgm:spPr/>
      <dgm:t>
        <a:bodyPr/>
        <a:lstStyle/>
        <a:p>
          <a:r>
            <a:rPr lang="en-US" sz="2400" dirty="0"/>
            <a:t>Accretion</a:t>
          </a:r>
        </a:p>
      </dgm:t>
    </dgm:pt>
    <dgm:pt modelId="{30D27987-0EC9-4DB7-A04E-BFCC99475066}" type="parTrans" cxnId="{14269C7C-5A63-42AE-8AB1-331460BE748B}">
      <dgm:prSet/>
      <dgm:spPr/>
      <dgm:t>
        <a:bodyPr/>
        <a:lstStyle/>
        <a:p>
          <a:endParaRPr lang="en-US"/>
        </a:p>
      </dgm:t>
    </dgm:pt>
    <dgm:pt modelId="{0151AFDD-C0E1-44AB-8D55-EE0C807FE8BB}" type="sibTrans" cxnId="{14269C7C-5A63-42AE-8AB1-331460BE748B}">
      <dgm:prSet/>
      <dgm:spPr/>
      <dgm:t>
        <a:bodyPr/>
        <a:lstStyle/>
        <a:p>
          <a:endParaRPr lang="en-US"/>
        </a:p>
      </dgm:t>
    </dgm:pt>
    <dgm:pt modelId="{3BEE693E-CE03-48D3-AF89-36078B74F656}" type="pres">
      <dgm:prSet presAssocID="{3341D24F-58ED-4375-87FD-FFA9686B41EE}" presName="Name0" presStyleCnt="0">
        <dgm:presLayoutVars>
          <dgm:dir/>
          <dgm:animLvl val="lvl"/>
          <dgm:resizeHandles val="exact"/>
        </dgm:presLayoutVars>
      </dgm:prSet>
      <dgm:spPr/>
    </dgm:pt>
    <dgm:pt modelId="{88EF44D2-7A5F-4114-9CE1-A700D220164B}" type="pres">
      <dgm:prSet presAssocID="{191761C2-8592-42E8-AF7E-8ED6FF026182}" presName="composite" presStyleCnt="0"/>
      <dgm:spPr/>
    </dgm:pt>
    <dgm:pt modelId="{B9F19E1E-7B78-4785-A4DE-47AA89031A5D}" type="pres">
      <dgm:prSet presAssocID="{191761C2-8592-42E8-AF7E-8ED6FF026182}" presName="parTx" presStyleLbl="alignNode1" presStyleIdx="0" presStyleCnt="3" custScaleX="112337">
        <dgm:presLayoutVars>
          <dgm:chMax val="0"/>
          <dgm:chPref val="0"/>
        </dgm:presLayoutVars>
      </dgm:prSet>
      <dgm:spPr/>
    </dgm:pt>
    <dgm:pt modelId="{F3B3569E-5640-42B7-B37B-E9CA9190F688}" type="pres">
      <dgm:prSet presAssocID="{191761C2-8592-42E8-AF7E-8ED6FF026182}" presName="desTx" presStyleLbl="alignAccFollowNode1" presStyleIdx="0" presStyleCnt="3" custScaleY="108744" custLinFactNeighborX="2208" custLinFactNeighborY="4836">
        <dgm:presLayoutVars/>
      </dgm:prSet>
      <dgm:spPr/>
    </dgm:pt>
    <dgm:pt modelId="{68449A97-80AE-4720-8DA6-3A73A3365E0D}" type="pres">
      <dgm:prSet presAssocID="{C6024DD2-7E7D-4B9C-9271-31A446EAFB48}" presName="space" presStyleCnt="0"/>
      <dgm:spPr/>
    </dgm:pt>
    <dgm:pt modelId="{6B407C5A-00C5-4AD9-B2DB-AF845A2DCFEF}" type="pres">
      <dgm:prSet presAssocID="{32D25EB8-567D-4480-B854-7BB04BBB7139}" presName="composite" presStyleCnt="0"/>
      <dgm:spPr/>
    </dgm:pt>
    <dgm:pt modelId="{A65A4425-6433-4CBE-AD5E-FF04A1A57F92}" type="pres">
      <dgm:prSet presAssocID="{32D25EB8-567D-4480-B854-7BB04BBB7139}" presName="parTx" presStyleLbl="alignNode1" presStyleIdx="1" presStyleCnt="3" custScaleX="113897">
        <dgm:presLayoutVars>
          <dgm:chMax val="0"/>
          <dgm:chPref val="0"/>
        </dgm:presLayoutVars>
      </dgm:prSet>
      <dgm:spPr/>
    </dgm:pt>
    <dgm:pt modelId="{E2446320-D93A-4507-96EC-F78B00D75051}" type="pres">
      <dgm:prSet presAssocID="{32D25EB8-567D-4480-B854-7BB04BBB7139}" presName="desTx" presStyleLbl="alignAccFollowNode1" presStyleIdx="1" presStyleCnt="3" custScaleY="106220" custLinFactNeighborX="2647" custLinFactNeighborY="6098">
        <dgm:presLayoutVars/>
      </dgm:prSet>
      <dgm:spPr/>
    </dgm:pt>
    <dgm:pt modelId="{8C069745-A15C-442A-BC01-002E7D6851DC}" type="pres">
      <dgm:prSet presAssocID="{0C7A69DD-1C35-45E4-9C9E-76F69CE44C0C}" presName="space" presStyleCnt="0"/>
      <dgm:spPr/>
    </dgm:pt>
    <dgm:pt modelId="{B57FEEE1-C245-4D87-89AD-917DCDDD19BF}" type="pres">
      <dgm:prSet presAssocID="{2F889421-9E1C-4773-B702-90FC64DFB4E3}" presName="composite" presStyleCnt="0"/>
      <dgm:spPr/>
    </dgm:pt>
    <dgm:pt modelId="{E853C078-9488-4C10-BDC0-504AB6FE030A}" type="pres">
      <dgm:prSet presAssocID="{2F889421-9E1C-4773-B702-90FC64DFB4E3}" presName="parTx" presStyleLbl="alignNode1" presStyleIdx="2" presStyleCnt="3" custScaleX="107831">
        <dgm:presLayoutVars>
          <dgm:chMax val="0"/>
          <dgm:chPref val="0"/>
        </dgm:presLayoutVars>
      </dgm:prSet>
      <dgm:spPr/>
    </dgm:pt>
    <dgm:pt modelId="{35DFB0D6-4679-4826-89E2-CCD47AF40907}" type="pres">
      <dgm:prSet presAssocID="{2F889421-9E1C-4773-B702-90FC64DFB4E3}" presName="desTx" presStyleLbl="alignAccFollowNode1" presStyleIdx="2" presStyleCnt="3" custScaleY="96384" custLinFactNeighborX="-1976" custLinFactNeighborY="7204">
        <dgm:presLayoutVars/>
      </dgm:prSet>
      <dgm:spPr/>
    </dgm:pt>
  </dgm:ptLst>
  <dgm:cxnLst>
    <dgm:cxn modelId="{E5C3F20B-9903-41C0-BFC4-4C40715A155F}" srcId="{3341D24F-58ED-4375-87FD-FFA9686B41EE}" destId="{2F889421-9E1C-4773-B702-90FC64DFB4E3}" srcOrd="2" destOrd="0" parTransId="{19A44963-0356-402F-896B-4B7BB866CF14}" sibTransId="{DF3D9A24-4D93-4E00-8E40-1101C9C4A0DA}"/>
    <dgm:cxn modelId="{D9C90B1C-46F4-411F-BA1C-895FD9525880}" srcId="{191761C2-8592-42E8-AF7E-8ED6FF026182}" destId="{C1A8C587-2FB6-4A2A-BE2B-025157931196}" srcOrd="0" destOrd="0" parTransId="{27B698CE-8A5E-4A8B-A78A-07683B88A212}" sibTransId="{28CF9F92-4D09-44AD-A8E2-BF6278B6C3F2}"/>
    <dgm:cxn modelId="{97483C21-BECB-4E76-AEFE-336219F7BE84}" srcId="{32D25EB8-567D-4480-B854-7BB04BBB7139}" destId="{66B1E584-E8BE-4B0A-841C-71C5FA27AFA7}" srcOrd="1" destOrd="0" parTransId="{668E6020-E815-45E9-B0A3-A400468B3803}" sibTransId="{7B04ACFD-32DC-40C2-A0D1-8EED7121BB5C}"/>
    <dgm:cxn modelId="{B6355F2C-EBC6-4A57-8E86-F737119F58BC}" srcId="{191761C2-8592-42E8-AF7E-8ED6FF026182}" destId="{3453FA81-9EC8-4268-B18A-8BED1C3FC5E7}" srcOrd="1" destOrd="0" parTransId="{7F30C1CB-89D6-4E40-8EE6-9F5FC6261BCD}" sibTransId="{390474F0-028D-4983-857A-4824DD174D10}"/>
    <dgm:cxn modelId="{006AC336-CFFC-4910-9747-3AE9E526FA14}" type="presOf" srcId="{C1A8C587-2FB6-4A2A-BE2B-025157931196}" destId="{F3B3569E-5640-42B7-B37B-E9CA9190F688}" srcOrd="0" destOrd="0" presId="urn:microsoft.com/office/officeart/2016/7/layout/ChevronBlockProcess"/>
    <dgm:cxn modelId="{47BE3C3F-7633-474F-8E29-8FDCFBBA4EF7}" type="presOf" srcId="{3453FA81-9EC8-4268-B18A-8BED1C3FC5E7}" destId="{F3B3569E-5640-42B7-B37B-E9CA9190F688}" srcOrd="0" destOrd="1" presId="urn:microsoft.com/office/officeart/2016/7/layout/ChevronBlockProcess"/>
    <dgm:cxn modelId="{263D3D5C-CC41-4A7C-8A29-83A5E6638C45}" type="presOf" srcId="{2F889421-9E1C-4773-B702-90FC64DFB4E3}" destId="{E853C078-9488-4C10-BDC0-504AB6FE030A}" srcOrd="0" destOrd="0" presId="urn:microsoft.com/office/officeart/2016/7/layout/ChevronBlockProcess"/>
    <dgm:cxn modelId="{10BBEF50-EFC6-463F-965F-794A31B0C485}" srcId="{2F889421-9E1C-4773-B702-90FC64DFB4E3}" destId="{5BB63D95-E266-46C1-8A0D-8748DE94BC18}" srcOrd="0" destOrd="0" parTransId="{70682576-4ED7-4BA3-83B1-BF588E5C59EC}" sibTransId="{27255A33-990D-44A1-8018-E03348E13CCA}"/>
    <dgm:cxn modelId="{14269C7C-5A63-42AE-8AB1-331460BE748B}" srcId="{2F889421-9E1C-4773-B702-90FC64DFB4E3}" destId="{22CFCFD0-B66E-48E8-AE6D-2818FC8E16A3}" srcOrd="2" destOrd="0" parTransId="{30D27987-0EC9-4DB7-A04E-BFCC99475066}" sibTransId="{0151AFDD-C0E1-44AB-8D55-EE0C807FE8BB}"/>
    <dgm:cxn modelId="{82A674A9-2C59-471E-8516-03445D15CA0B}" srcId="{32D25EB8-567D-4480-B854-7BB04BBB7139}" destId="{ECE6BA15-FF92-4026-9A69-014595886D16}" srcOrd="0" destOrd="0" parTransId="{5AC4F947-C0C2-46E4-8D71-B1B986E09FA8}" sibTransId="{9A97D091-CF9F-4643-B5E3-9E5C016A1584}"/>
    <dgm:cxn modelId="{8FD687B0-01DC-46EC-9E8A-0A31D5344F0C}" type="presOf" srcId="{191761C2-8592-42E8-AF7E-8ED6FF026182}" destId="{B9F19E1E-7B78-4785-A4DE-47AA89031A5D}" srcOrd="0" destOrd="0" presId="urn:microsoft.com/office/officeart/2016/7/layout/ChevronBlockProcess"/>
    <dgm:cxn modelId="{A785C2B8-4AA5-4622-91AB-1959F3699243}" srcId="{2F889421-9E1C-4773-B702-90FC64DFB4E3}" destId="{62D9FAD5-1EA1-46D1-92F4-F3B62F4D7D4D}" srcOrd="1" destOrd="0" parTransId="{D869877D-E6CE-41F7-81BE-53AB1EF7B212}" sibTransId="{23C7A2F8-34FD-4131-BE71-C24EFC345222}"/>
    <dgm:cxn modelId="{60711BBB-34C0-4DBA-AB23-08576C086C0B}" type="presOf" srcId="{22CFCFD0-B66E-48E8-AE6D-2818FC8E16A3}" destId="{35DFB0D6-4679-4826-89E2-CCD47AF40907}" srcOrd="0" destOrd="2" presId="urn:microsoft.com/office/officeart/2016/7/layout/ChevronBlockProcess"/>
    <dgm:cxn modelId="{D26B69BE-9630-4C13-B957-8135F7E02E03}" type="presOf" srcId="{32D25EB8-567D-4480-B854-7BB04BBB7139}" destId="{A65A4425-6433-4CBE-AD5E-FF04A1A57F92}" srcOrd="0" destOrd="0" presId="urn:microsoft.com/office/officeart/2016/7/layout/ChevronBlockProcess"/>
    <dgm:cxn modelId="{80A956C1-1E96-4BCC-9F71-0939613458A3}" srcId="{3341D24F-58ED-4375-87FD-FFA9686B41EE}" destId="{32D25EB8-567D-4480-B854-7BB04BBB7139}" srcOrd="1" destOrd="0" parTransId="{CF0A8635-8345-4AA9-9FB9-EC5473BFA5B0}" sibTransId="{0C7A69DD-1C35-45E4-9C9E-76F69CE44C0C}"/>
    <dgm:cxn modelId="{CDA81DCA-DF77-4679-8A30-21B806A0B207}" srcId="{3341D24F-58ED-4375-87FD-FFA9686B41EE}" destId="{191761C2-8592-42E8-AF7E-8ED6FF026182}" srcOrd="0" destOrd="0" parTransId="{69C23C9E-D289-4B15-834A-3A4161C89584}" sibTransId="{C6024DD2-7E7D-4B9C-9271-31A446EAFB48}"/>
    <dgm:cxn modelId="{3458DFDD-2A21-4674-AC83-C0C13CBDBD4E}" type="presOf" srcId="{ECE6BA15-FF92-4026-9A69-014595886D16}" destId="{E2446320-D93A-4507-96EC-F78B00D75051}" srcOrd="0" destOrd="0" presId="urn:microsoft.com/office/officeart/2016/7/layout/ChevronBlockProcess"/>
    <dgm:cxn modelId="{58CC1FE7-101B-4E21-8A1E-E1131CA9F779}" type="presOf" srcId="{62D9FAD5-1EA1-46D1-92F4-F3B62F4D7D4D}" destId="{35DFB0D6-4679-4826-89E2-CCD47AF40907}" srcOrd="0" destOrd="1" presId="urn:microsoft.com/office/officeart/2016/7/layout/ChevronBlockProcess"/>
    <dgm:cxn modelId="{42C58EE8-8E6A-48F2-B6D6-DA3CE12DAC47}" type="presOf" srcId="{3341D24F-58ED-4375-87FD-FFA9686B41EE}" destId="{3BEE693E-CE03-48D3-AF89-36078B74F656}" srcOrd="0" destOrd="0" presId="urn:microsoft.com/office/officeart/2016/7/layout/ChevronBlockProcess"/>
    <dgm:cxn modelId="{662D3EF7-5E86-44EF-80A5-99EAE8706F25}" type="presOf" srcId="{66B1E584-E8BE-4B0A-841C-71C5FA27AFA7}" destId="{E2446320-D93A-4507-96EC-F78B00D75051}" srcOrd="0" destOrd="1" presId="urn:microsoft.com/office/officeart/2016/7/layout/ChevronBlockProcess"/>
    <dgm:cxn modelId="{CC66D1F9-F3A0-4A70-ABAA-0FDFD08C5057}" type="presOf" srcId="{5BB63D95-E266-46C1-8A0D-8748DE94BC18}" destId="{35DFB0D6-4679-4826-89E2-CCD47AF40907}" srcOrd="0" destOrd="0" presId="urn:microsoft.com/office/officeart/2016/7/layout/ChevronBlockProcess"/>
    <dgm:cxn modelId="{09D27FD2-7A60-4665-9170-85A1CFAE329F}" type="presParOf" srcId="{3BEE693E-CE03-48D3-AF89-36078B74F656}" destId="{88EF44D2-7A5F-4114-9CE1-A700D220164B}" srcOrd="0" destOrd="0" presId="urn:microsoft.com/office/officeart/2016/7/layout/ChevronBlockProcess"/>
    <dgm:cxn modelId="{8FE6ED74-AB73-4F56-BC23-F1FA4E36E667}" type="presParOf" srcId="{88EF44D2-7A5F-4114-9CE1-A700D220164B}" destId="{B9F19E1E-7B78-4785-A4DE-47AA89031A5D}" srcOrd="0" destOrd="0" presId="urn:microsoft.com/office/officeart/2016/7/layout/ChevronBlockProcess"/>
    <dgm:cxn modelId="{1AB48246-D7C6-4D0F-887E-ED372386FEF7}" type="presParOf" srcId="{88EF44D2-7A5F-4114-9CE1-A700D220164B}" destId="{F3B3569E-5640-42B7-B37B-E9CA9190F688}" srcOrd="1" destOrd="0" presId="urn:microsoft.com/office/officeart/2016/7/layout/ChevronBlockProcess"/>
    <dgm:cxn modelId="{4C61FA15-06E6-4B89-8172-1CC13100203A}" type="presParOf" srcId="{3BEE693E-CE03-48D3-AF89-36078B74F656}" destId="{68449A97-80AE-4720-8DA6-3A73A3365E0D}" srcOrd="1" destOrd="0" presId="urn:microsoft.com/office/officeart/2016/7/layout/ChevronBlockProcess"/>
    <dgm:cxn modelId="{7D4DCF83-E023-4325-9AF9-366A65FA2FB5}" type="presParOf" srcId="{3BEE693E-CE03-48D3-AF89-36078B74F656}" destId="{6B407C5A-00C5-4AD9-B2DB-AF845A2DCFEF}" srcOrd="2" destOrd="0" presId="urn:microsoft.com/office/officeart/2016/7/layout/ChevronBlockProcess"/>
    <dgm:cxn modelId="{787B64DD-B4BD-42BD-BAA9-8FBA4FB9EF95}" type="presParOf" srcId="{6B407C5A-00C5-4AD9-B2DB-AF845A2DCFEF}" destId="{A65A4425-6433-4CBE-AD5E-FF04A1A57F92}" srcOrd="0" destOrd="0" presId="urn:microsoft.com/office/officeart/2016/7/layout/ChevronBlockProcess"/>
    <dgm:cxn modelId="{E87E063E-2DB1-4737-8DDD-48E61380644D}" type="presParOf" srcId="{6B407C5A-00C5-4AD9-B2DB-AF845A2DCFEF}" destId="{E2446320-D93A-4507-96EC-F78B00D75051}" srcOrd="1" destOrd="0" presId="urn:microsoft.com/office/officeart/2016/7/layout/ChevronBlockProcess"/>
    <dgm:cxn modelId="{A6F5355F-C63A-490D-8D80-05E77DD50A58}" type="presParOf" srcId="{3BEE693E-CE03-48D3-AF89-36078B74F656}" destId="{8C069745-A15C-442A-BC01-002E7D6851DC}" srcOrd="3" destOrd="0" presId="urn:microsoft.com/office/officeart/2016/7/layout/ChevronBlockProcess"/>
    <dgm:cxn modelId="{6D90B905-AB79-437D-8CB8-D0C17BEED1E3}" type="presParOf" srcId="{3BEE693E-CE03-48D3-AF89-36078B74F656}" destId="{B57FEEE1-C245-4D87-89AD-917DCDDD19BF}" srcOrd="4" destOrd="0" presId="urn:microsoft.com/office/officeart/2016/7/layout/ChevronBlockProcess"/>
    <dgm:cxn modelId="{33E150E7-2C69-46AF-8AF0-D601B9D62639}" type="presParOf" srcId="{B57FEEE1-C245-4D87-89AD-917DCDDD19BF}" destId="{E853C078-9488-4C10-BDC0-504AB6FE030A}" srcOrd="0" destOrd="0" presId="urn:microsoft.com/office/officeart/2016/7/layout/ChevronBlockProcess"/>
    <dgm:cxn modelId="{3CC9D998-C84C-4FD8-9FFF-F4286A43FE0A}" type="presParOf" srcId="{B57FEEE1-C245-4D87-89AD-917DCDDD19BF}" destId="{35DFB0D6-4679-4826-89E2-CCD47AF40907}"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4C0DC-E854-4804-930B-61E14816FB1D}">
      <dsp:nvSpPr>
        <dsp:cNvPr id="0" name=""/>
        <dsp:cNvSpPr/>
      </dsp:nvSpPr>
      <dsp:spPr>
        <a:xfrm>
          <a:off x="0" y="12023"/>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A8B3C-AE5D-4020-901F-FEBE8D83558B}">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DB953-4BB6-4C30-B354-1163312CD2F2}">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Success is in the eye of the beholder</a:t>
          </a:r>
          <a:endParaRPr lang="en-US" sz="2400" kern="1200" dirty="0"/>
        </a:p>
      </dsp:txBody>
      <dsp:txXfrm>
        <a:off x="836323" y="3399"/>
        <a:ext cx="9679276" cy="724089"/>
      </dsp:txXfrm>
    </dsp:sp>
    <dsp:sp modelId="{81134EE6-C285-43C5-B3FE-884D1AA38358}">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F850-A08F-4374-9CB9-92EAF7B7414A}">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23232-7E3C-440F-9E7F-E2F48CB0454C}">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Collaboration is key to gauging success</a:t>
          </a:r>
          <a:endParaRPr lang="en-US" sz="2400" kern="1200" dirty="0"/>
        </a:p>
      </dsp:txBody>
      <dsp:txXfrm>
        <a:off x="836323" y="908511"/>
        <a:ext cx="9679276" cy="724089"/>
      </dsp:txXfrm>
    </dsp:sp>
    <dsp:sp modelId="{7966FBB9-3C2B-41BF-AFDA-404FB2E6F894}">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F7143-0432-4C5F-A181-B2242A61BA2D}">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84BE8-3905-41E6-9E2E-EA2E4E84C6E3}">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Evaluation of success requires context</a:t>
          </a:r>
          <a:endParaRPr lang="en-US" sz="2400" kern="1200" dirty="0"/>
        </a:p>
      </dsp:txBody>
      <dsp:txXfrm>
        <a:off x="836323" y="1813624"/>
        <a:ext cx="9679276" cy="724089"/>
      </dsp:txXfrm>
    </dsp:sp>
    <dsp:sp modelId="{76034179-4431-4AAE-B42F-714AA47DC0B1}">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55DF9-DE14-4EAC-A350-8365562BB268}">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89CA2-A865-4CA0-B1F2-E191C6AC7DE7}">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Meaningful conclusions about success take time</a:t>
          </a:r>
          <a:endParaRPr lang="en-US" sz="2400" kern="1200" dirty="0"/>
        </a:p>
      </dsp:txBody>
      <dsp:txXfrm>
        <a:off x="836323" y="2718736"/>
        <a:ext cx="9679276" cy="724089"/>
      </dsp:txXfrm>
    </dsp:sp>
    <dsp:sp modelId="{09BA0C34-2528-4C37-9294-08B66D2F5410}">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B8451E-8567-4081-A3F5-C463310FE612}">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B131A-390B-484D-942A-1E15EED799A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None of it matters if you can access and interpret the data</a:t>
          </a:r>
          <a:endParaRPr lang="en-US" sz="2400" kern="1200" dirty="0"/>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4C0DC-E854-4804-930B-61E14816FB1D}">
      <dsp:nvSpPr>
        <dsp:cNvPr id="0" name=""/>
        <dsp:cNvSpPr/>
      </dsp:nvSpPr>
      <dsp:spPr>
        <a:xfrm>
          <a:off x="0" y="12023"/>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A8B3C-AE5D-4020-901F-FEBE8D83558B}">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DB953-4BB6-4C30-B354-1163312CD2F2}">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Success is in the eye of the beholder</a:t>
          </a:r>
          <a:endParaRPr lang="en-US" sz="2400" kern="1200" dirty="0"/>
        </a:p>
      </dsp:txBody>
      <dsp:txXfrm>
        <a:off x="836323" y="3399"/>
        <a:ext cx="9679276" cy="724089"/>
      </dsp:txXfrm>
    </dsp:sp>
    <dsp:sp modelId="{81134EE6-C285-43C5-B3FE-884D1AA38358}">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F850-A08F-4374-9CB9-92EAF7B7414A}">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23232-7E3C-440F-9E7F-E2F48CB0454C}">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Collaboration is key to gauging success</a:t>
          </a:r>
          <a:endParaRPr lang="en-US" sz="2400" kern="1200" dirty="0"/>
        </a:p>
      </dsp:txBody>
      <dsp:txXfrm>
        <a:off x="836323" y="908511"/>
        <a:ext cx="9679276" cy="724089"/>
      </dsp:txXfrm>
    </dsp:sp>
    <dsp:sp modelId="{7966FBB9-3C2B-41BF-AFDA-404FB2E6F894}">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F7143-0432-4C5F-A181-B2242A61BA2D}">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84BE8-3905-41E6-9E2E-EA2E4E84C6E3}">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Evaluation of success requires context</a:t>
          </a:r>
          <a:endParaRPr lang="en-US" sz="2400" kern="1200" dirty="0"/>
        </a:p>
      </dsp:txBody>
      <dsp:txXfrm>
        <a:off x="836323" y="1813624"/>
        <a:ext cx="9679276" cy="724089"/>
      </dsp:txXfrm>
    </dsp:sp>
    <dsp:sp modelId="{76034179-4431-4AAE-B42F-714AA47DC0B1}">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55DF9-DE14-4EAC-A350-8365562BB268}">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89CA2-A865-4CA0-B1F2-E191C6AC7DE7}">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Meaningful conclusions about success take time</a:t>
          </a:r>
          <a:endParaRPr lang="en-US" sz="2400" kern="1200" dirty="0"/>
        </a:p>
      </dsp:txBody>
      <dsp:txXfrm>
        <a:off x="836323" y="2718736"/>
        <a:ext cx="9679276" cy="724089"/>
      </dsp:txXfrm>
    </dsp:sp>
    <dsp:sp modelId="{09BA0C34-2528-4C37-9294-08B66D2F5410}">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B8451E-8567-4081-A3F5-C463310FE612}">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B131A-390B-484D-942A-1E15EED799A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b="1" i="1" kern="1200" dirty="0"/>
            <a:t>None of it matters if you can access and interpret the data</a:t>
          </a:r>
          <a:endParaRPr lang="en-US" sz="2400" kern="1200" dirty="0"/>
        </a:p>
      </dsp:txBody>
      <dsp:txXfrm>
        <a:off x="836323" y="3623848"/>
        <a:ext cx="9679276" cy="72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9E1E-7B78-4785-A4DE-47AA89031A5D}">
      <dsp:nvSpPr>
        <dsp:cNvPr id="0" name=""/>
        <dsp:cNvSpPr/>
      </dsp:nvSpPr>
      <dsp:spPr>
        <a:xfrm>
          <a:off x="1584" y="834018"/>
          <a:ext cx="3566919" cy="952558"/>
        </a:xfrm>
        <a:prstGeom prst="chevron">
          <a:avLst>
            <a:gd name="adj" fmla="val 30000"/>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7615" tIns="117615" rIns="117615" bIns="117615" numCol="1" spcCol="1270" anchor="ctr" anchorCtr="0">
          <a:noAutofit/>
        </a:bodyPr>
        <a:lstStyle/>
        <a:p>
          <a:pPr marL="0" lvl="0" indent="0" algn="ctr" defTabSz="1111250">
            <a:lnSpc>
              <a:spcPct val="90000"/>
            </a:lnSpc>
            <a:spcBef>
              <a:spcPct val="0"/>
            </a:spcBef>
            <a:spcAft>
              <a:spcPct val="35000"/>
            </a:spcAft>
            <a:buNone/>
          </a:pPr>
          <a:r>
            <a:rPr lang="en-US" sz="2500" b="1" kern="1200" dirty="0"/>
            <a:t>Condition</a:t>
          </a:r>
        </a:p>
      </dsp:txBody>
      <dsp:txXfrm>
        <a:off x="287351" y="834018"/>
        <a:ext cx="2995385" cy="952558"/>
      </dsp:txXfrm>
    </dsp:sp>
    <dsp:sp modelId="{F3B3569E-5640-42B7-B37B-E9CA9190F688}">
      <dsp:nvSpPr>
        <dsp:cNvPr id="0" name=""/>
        <dsp:cNvSpPr/>
      </dsp:nvSpPr>
      <dsp:spPr>
        <a:xfrm>
          <a:off x="261244" y="1794271"/>
          <a:ext cx="2889427" cy="180324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329" tIns="228329" rIns="228329" bIns="456658" numCol="1" spcCol="1270" anchor="t"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Diversity</a:t>
          </a:r>
        </a:p>
        <a:p>
          <a:pPr marL="0" lvl="0" indent="0" algn="l" defTabSz="1066800">
            <a:lnSpc>
              <a:spcPct val="90000"/>
            </a:lnSpc>
            <a:spcBef>
              <a:spcPct val="0"/>
            </a:spcBef>
            <a:spcAft>
              <a:spcPct val="35000"/>
            </a:spcAft>
            <a:buFont typeface="Wingdings" panose="05000000000000000000" pitchFamily="2" charset="2"/>
            <a:buNone/>
          </a:pPr>
          <a:r>
            <a:rPr lang="en-US" sz="2400" kern="1200" dirty="0"/>
            <a:t>Complexity</a:t>
          </a:r>
        </a:p>
      </dsp:txBody>
      <dsp:txXfrm>
        <a:off x="261244" y="1794271"/>
        <a:ext cx="2889427" cy="1803241"/>
      </dsp:txXfrm>
    </dsp:sp>
    <dsp:sp modelId="{A65A4425-6433-4CBE-AD5E-FF04A1A57F92}">
      <dsp:nvSpPr>
        <dsp:cNvPr id="0" name=""/>
        <dsp:cNvSpPr/>
      </dsp:nvSpPr>
      <dsp:spPr>
        <a:xfrm>
          <a:off x="3515976" y="844481"/>
          <a:ext cx="3616452" cy="952558"/>
        </a:xfrm>
        <a:prstGeom prst="chevron">
          <a:avLst>
            <a:gd name="adj" fmla="val 30000"/>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7615" tIns="117615" rIns="117615" bIns="117615" numCol="1" spcCol="1270" anchor="ctr" anchorCtr="0">
          <a:noAutofit/>
        </a:bodyPr>
        <a:lstStyle/>
        <a:p>
          <a:pPr marL="0" lvl="0" indent="0" algn="ctr" defTabSz="1111250">
            <a:lnSpc>
              <a:spcPct val="90000"/>
            </a:lnSpc>
            <a:spcBef>
              <a:spcPct val="0"/>
            </a:spcBef>
            <a:spcAft>
              <a:spcPct val="35000"/>
            </a:spcAft>
            <a:buNone/>
          </a:pPr>
          <a:r>
            <a:rPr lang="en-US" sz="2500" b="1" kern="1200" dirty="0"/>
            <a:t>Vulnerability</a:t>
          </a:r>
        </a:p>
      </dsp:txBody>
      <dsp:txXfrm>
        <a:off x="3801743" y="844481"/>
        <a:ext cx="3044918" cy="952558"/>
      </dsp:txXfrm>
    </dsp:sp>
    <dsp:sp modelId="{E2446320-D93A-4507-96EC-F78B00D75051}">
      <dsp:nvSpPr>
        <dsp:cNvPr id="0" name=""/>
        <dsp:cNvSpPr/>
      </dsp:nvSpPr>
      <dsp:spPr>
        <a:xfrm>
          <a:off x="3813088" y="1846588"/>
          <a:ext cx="2889427" cy="1761387"/>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329" tIns="228329" rIns="228329" bIns="456658" numCol="1" spcCol="1270" anchor="t" anchorCtr="0">
          <a:noAutofit/>
        </a:bodyPr>
        <a:lstStyle/>
        <a:p>
          <a:pPr marL="0" lvl="0" indent="0" algn="l" defTabSz="1066800">
            <a:lnSpc>
              <a:spcPct val="90000"/>
            </a:lnSpc>
            <a:spcBef>
              <a:spcPct val="0"/>
            </a:spcBef>
            <a:spcAft>
              <a:spcPct val="35000"/>
            </a:spcAft>
            <a:buNone/>
          </a:pPr>
          <a:r>
            <a:rPr lang="en-US" sz="2400" kern="1200" dirty="0"/>
            <a:t>Exposure</a:t>
          </a:r>
        </a:p>
        <a:p>
          <a:pPr marL="0" lvl="0" indent="0" algn="l" defTabSz="1066800">
            <a:lnSpc>
              <a:spcPct val="90000"/>
            </a:lnSpc>
            <a:spcBef>
              <a:spcPct val="0"/>
            </a:spcBef>
            <a:spcAft>
              <a:spcPct val="35000"/>
            </a:spcAft>
            <a:buNone/>
          </a:pPr>
          <a:r>
            <a:rPr lang="en-US" sz="2400" kern="1200" dirty="0"/>
            <a:t>Sensitivity</a:t>
          </a:r>
        </a:p>
      </dsp:txBody>
      <dsp:txXfrm>
        <a:off x="3813088" y="1846588"/>
        <a:ext cx="2889427" cy="1761387"/>
      </dsp:txXfrm>
    </dsp:sp>
    <dsp:sp modelId="{E853C078-9488-4C10-BDC0-504AB6FE030A}">
      <dsp:nvSpPr>
        <dsp:cNvPr id="0" name=""/>
        <dsp:cNvSpPr/>
      </dsp:nvSpPr>
      <dsp:spPr>
        <a:xfrm>
          <a:off x="7079901" y="811431"/>
          <a:ext cx="3423844" cy="952558"/>
        </a:xfrm>
        <a:prstGeom prst="chevron">
          <a:avLst>
            <a:gd name="adj" fmla="val 30000"/>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7615" tIns="117615" rIns="117615" bIns="117615" numCol="1" spcCol="1270" anchor="ctr" anchorCtr="0">
          <a:noAutofit/>
        </a:bodyPr>
        <a:lstStyle/>
        <a:p>
          <a:pPr marL="0" lvl="0" indent="0" algn="ctr" defTabSz="1111250">
            <a:lnSpc>
              <a:spcPct val="90000"/>
            </a:lnSpc>
            <a:spcBef>
              <a:spcPct val="0"/>
            </a:spcBef>
            <a:spcAft>
              <a:spcPct val="35000"/>
            </a:spcAft>
            <a:buNone/>
          </a:pPr>
          <a:r>
            <a:rPr lang="en-US" sz="2500" b="1" kern="1200" dirty="0"/>
            <a:t>Adaptive Capacity</a:t>
          </a:r>
        </a:p>
      </dsp:txBody>
      <dsp:txXfrm>
        <a:off x="7365668" y="811431"/>
        <a:ext cx="2852310" cy="952558"/>
      </dsp:txXfrm>
    </dsp:sp>
    <dsp:sp modelId="{35DFB0D6-4679-4826-89E2-CCD47AF40907}">
      <dsp:nvSpPr>
        <dsp:cNvPr id="0" name=""/>
        <dsp:cNvSpPr/>
      </dsp:nvSpPr>
      <dsp:spPr>
        <a:xfrm>
          <a:off x="7147131" y="1787849"/>
          <a:ext cx="2889427" cy="1893589"/>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329" tIns="228329" rIns="228329" bIns="456658" numCol="1" spcCol="1270" anchor="t" anchorCtr="0">
          <a:noAutofit/>
        </a:bodyPr>
        <a:lstStyle/>
        <a:p>
          <a:pPr marL="0" lvl="0" indent="0" algn="l" defTabSz="1066800">
            <a:lnSpc>
              <a:spcPct val="90000"/>
            </a:lnSpc>
            <a:spcBef>
              <a:spcPct val="0"/>
            </a:spcBef>
            <a:spcAft>
              <a:spcPct val="35000"/>
            </a:spcAft>
            <a:buNone/>
          </a:pPr>
          <a:r>
            <a:rPr lang="en-US" sz="2400" kern="1200" dirty="0"/>
            <a:t>Transgression</a:t>
          </a:r>
        </a:p>
        <a:p>
          <a:pPr marL="0" lvl="0" indent="0" algn="l" defTabSz="1066800">
            <a:lnSpc>
              <a:spcPct val="90000"/>
            </a:lnSpc>
            <a:spcBef>
              <a:spcPct val="0"/>
            </a:spcBef>
            <a:spcAft>
              <a:spcPct val="35000"/>
            </a:spcAft>
            <a:buNone/>
          </a:pPr>
          <a:r>
            <a:rPr lang="en-US" sz="2400" kern="1200" dirty="0"/>
            <a:t>Migration</a:t>
          </a:r>
        </a:p>
        <a:p>
          <a:pPr marL="0" lvl="0" indent="0" algn="l" defTabSz="1066800">
            <a:lnSpc>
              <a:spcPct val="90000"/>
            </a:lnSpc>
            <a:spcBef>
              <a:spcPct val="0"/>
            </a:spcBef>
            <a:spcAft>
              <a:spcPct val="35000"/>
            </a:spcAft>
            <a:buNone/>
          </a:pPr>
          <a:r>
            <a:rPr lang="en-US" sz="2400" kern="1200" dirty="0"/>
            <a:t>Accretion</a:t>
          </a:r>
        </a:p>
      </dsp:txBody>
      <dsp:txXfrm>
        <a:off x="7147131" y="1787849"/>
        <a:ext cx="2889427" cy="18935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2220F-19F9-4269-B7E1-B55D2CCC3612}"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00F6D-4D7D-43EE-85E9-7B6081D22EC1}" type="slidenum">
              <a:rPr lang="en-US" smtClean="0"/>
              <a:t>‹#›</a:t>
            </a:fld>
            <a:endParaRPr lang="en-US"/>
          </a:p>
        </p:txBody>
      </p:sp>
    </p:spTree>
    <p:extLst>
      <p:ext uri="{BB962C8B-B14F-4D97-AF65-F5344CB8AC3E}">
        <p14:creationId xmlns:p14="http://schemas.microsoft.com/office/powerpoint/2010/main" val="415204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FD7D-587C-64FE-7A4F-2BCCA113C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F15B7-297E-04A5-9914-F256B3C5D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A7D97-9C53-114F-BD37-4B79CF3DC0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CF9A02-A7AF-24E7-99C8-177004F0FDFC}"/>
              </a:ext>
            </a:extLst>
          </p:cNvPr>
          <p:cNvSpPr>
            <a:spLocks noGrp="1"/>
          </p:cNvSpPr>
          <p:nvPr>
            <p:ph type="sldNum" sz="quarter" idx="5"/>
          </p:nvPr>
        </p:nvSpPr>
        <p:spPr/>
        <p:txBody>
          <a:bodyPr/>
          <a:lstStyle/>
          <a:p>
            <a:fld id="{6A2B2071-8F60-2F4F-9DF9-90E14409C132}" type="slidenum">
              <a:rPr lang="en-US" smtClean="0"/>
              <a:t>1</a:t>
            </a:fld>
            <a:endParaRPr lang="en-US"/>
          </a:p>
        </p:txBody>
      </p:sp>
    </p:spTree>
    <p:extLst>
      <p:ext uri="{BB962C8B-B14F-4D97-AF65-F5344CB8AC3E}">
        <p14:creationId xmlns:p14="http://schemas.microsoft.com/office/powerpoint/2010/main" val="25645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sz="1800" dirty="0"/>
              <a:t>California is in the process of developing a State Wetland program.</a:t>
            </a:r>
          </a:p>
          <a:p>
            <a:r>
              <a:rPr lang="en-US" sz="1800" dirty="0"/>
              <a:t>In November 2007, Senate Bill 1070  mandated the establishment of the California Water Quality Monitoring Council.</a:t>
            </a:r>
          </a:p>
          <a:p>
            <a:endParaRPr lang="en-US" sz="1800" dirty="0"/>
          </a:p>
          <a:p>
            <a:r>
              <a:rPr lang="en-US" sz="1800" dirty="0"/>
              <a:t>The goals of the MC are to develop specific recommendations to improve the coordination and cost-effectiveness of water quality and ecosystem monitoring and assessment, enhance the integration of monitoring data across departments and agencies, and increase public accessibility to monitoring data and assessment information in California.</a:t>
            </a:r>
          </a:p>
          <a:p>
            <a:endParaRPr lang="en-US" sz="1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can be set relative to different benchmarks, as long as it is defensible</a:t>
            </a:r>
          </a:p>
        </p:txBody>
      </p:sp>
      <p:sp>
        <p:nvSpPr>
          <p:cNvPr id="4" name="Slide Number Placeholder 3"/>
          <p:cNvSpPr>
            <a:spLocks noGrp="1"/>
          </p:cNvSpPr>
          <p:nvPr>
            <p:ph type="sldNum" sz="quarter" idx="5"/>
          </p:nvPr>
        </p:nvSpPr>
        <p:spPr/>
        <p:txBody>
          <a:bodyPr/>
          <a:lstStyle/>
          <a:p>
            <a:fld id="{11304A0D-36A6-465A-B76C-37FD072A7DFC}" type="slidenum">
              <a:rPr lang="en-US" smtClean="0"/>
              <a:t>22</a:t>
            </a:fld>
            <a:endParaRPr lang="en-US"/>
          </a:p>
        </p:txBody>
      </p:sp>
    </p:spTree>
    <p:extLst>
      <p:ext uri="{BB962C8B-B14F-4D97-AF65-F5344CB8AC3E}">
        <p14:creationId xmlns:p14="http://schemas.microsoft.com/office/powerpoint/2010/main" val="290997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12CE8-6A04-482F-8A3C-F467FC2EDC87}" type="slidenum">
              <a:rPr lang="en-US" smtClean="0"/>
              <a:t>26</a:t>
            </a:fld>
            <a:endParaRPr lang="en-US"/>
          </a:p>
        </p:txBody>
      </p:sp>
    </p:spTree>
    <p:extLst>
      <p:ext uri="{BB962C8B-B14F-4D97-AF65-F5344CB8AC3E}">
        <p14:creationId xmlns:p14="http://schemas.microsoft.com/office/powerpoint/2010/main" val="15816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p>
            <a:pPr>
              <a:defRPr/>
            </a:pPr>
            <a:fld id="{34940CAB-5D12-494E-AD2F-80ADE0C186E9}" type="slidenum">
              <a:rPr lang="en-US"/>
              <a:pPr>
                <a:defRPr/>
              </a:pPr>
              <a:t>34</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xfrm>
            <a:off x="935990" y="4420315"/>
            <a:ext cx="5147945" cy="4187666"/>
          </a:xfrm>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365E-9D0D-0C4A-2370-616E603E0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9A549-B81D-96B0-65E9-722AB77A2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ADA94-BDBB-7FA8-0ECB-8731A90B066E}"/>
              </a:ext>
            </a:extLst>
          </p:cNvPr>
          <p:cNvSpPr>
            <a:spLocks noGrp="1"/>
          </p:cNvSpPr>
          <p:nvPr>
            <p:ph type="body" idx="1"/>
          </p:nvPr>
        </p:nvSpPr>
        <p:spPr/>
        <p:txBody>
          <a:bodyPr/>
          <a:lstStyle/>
          <a:p>
            <a:r>
              <a:rPr lang="en-US" dirty="0"/>
              <a:t>Out of kind mitigation OK if it contributes to regional goals</a:t>
            </a:r>
          </a:p>
        </p:txBody>
      </p:sp>
      <p:sp>
        <p:nvSpPr>
          <p:cNvPr id="4" name="Slide Number Placeholder 3">
            <a:extLst>
              <a:ext uri="{FF2B5EF4-FFF2-40B4-BE49-F238E27FC236}">
                <a16:creationId xmlns:a16="http://schemas.microsoft.com/office/drawing/2014/main" id="{3B1B7D8E-867A-1F21-DC3F-C6CA5965C7E1}"/>
              </a:ext>
            </a:extLst>
          </p:cNvPr>
          <p:cNvSpPr>
            <a:spLocks noGrp="1"/>
          </p:cNvSpPr>
          <p:nvPr>
            <p:ph type="sldNum" sz="quarter" idx="5"/>
          </p:nvPr>
        </p:nvSpPr>
        <p:spPr/>
        <p:txBody>
          <a:bodyPr/>
          <a:lstStyle/>
          <a:p>
            <a:fld id="{11304A0D-36A6-465A-B76C-37FD072A7DFC}" type="slidenum">
              <a:rPr lang="en-US" smtClean="0"/>
              <a:t>36</a:t>
            </a:fld>
            <a:endParaRPr lang="en-US"/>
          </a:p>
        </p:txBody>
      </p:sp>
    </p:spTree>
    <p:extLst>
      <p:ext uri="{BB962C8B-B14F-4D97-AF65-F5344CB8AC3E}">
        <p14:creationId xmlns:p14="http://schemas.microsoft.com/office/powerpoint/2010/main" val="282244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EMPA framework takes an ecosystem function-based approach to assessing the condition of estuarine ecosystems, with the underlying principle that all healthy estuaries should provide a suite of ecological functions and ecosystem services and that failure to do so is an indication of degradation.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approach is unique in that it focuses on assessing function, rather assessing species or habitat. This builds in flexibility </a:t>
            </a:r>
            <a:r>
              <a:rPr lang="en-US" sz="1200" kern="1200" dirty="0">
                <a:solidFill>
                  <a:schemeClr val="tx1"/>
                </a:solidFill>
                <a:effectLst/>
                <a:latin typeface="+mn-lt"/>
                <a:ea typeface="+mn-ea"/>
                <a:cs typeface="+mn-cs"/>
              </a:rPr>
              <a:t>for application within a highly heterogeneous system or state, like California.</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technical team identified 11 priority ecological functions to focus our framework around. </a:t>
            </a: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ADF6-C665-0B4D-8AEF-5A1BC24F00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OPC funded the state-wide team to develop the framework to address this fundamental question of estuary MPA effectiveness </a:t>
            </a:r>
          </a:p>
          <a:p>
            <a:endParaRPr lang="en-US" dirty="0"/>
          </a:p>
          <a:p>
            <a:r>
              <a:rPr lang="en-US" dirty="0"/>
              <a:t>Now - </a:t>
            </a:r>
            <a:r>
              <a:rPr lang="en-US" sz="1200" kern="1200" dirty="0">
                <a:solidFill>
                  <a:schemeClr val="tx1"/>
                </a:solidFill>
                <a:effectLst/>
                <a:latin typeface="+mn-lt"/>
                <a:ea typeface="+mn-ea"/>
                <a:cs typeface="+mn-cs"/>
              </a:rPr>
              <a:t>A key element is the development of a standardized monitoring protocol that can be used not only by the MPA program, but by any program aimed at assessing estuary function, condition, or health to provide data that can be easily compared across systems and between programs.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7661923-9E83-2B4A-A507-97EFEF7389FF}" type="slidenum">
              <a:rPr lang="en-US" smtClean="0"/>
              <a:t>7</a:t>
            </a:fld>
            <a:endParaRPr lang="en-US"/>
          </a:p>
        </p:txBody>
      </p:sp>
    </p:spTree>
    <p:extLst>
      <p:ext uri="{BB962C8B-B14F-4D97-AF65-F5344CB8AC3E}">
        <p14:creationId xmlns:p14="http://schemas.microsoft.com/office/powerpoint/2010/main" val="212254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Simultaneously, the technical team thought about the indicators to use to assess a given ecological function, where multiple indicators can be linked to given ecological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Green squares represent the indicators that can be used to evaluate function.</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ADF6-C665-0B4D-8AEF-5A1BC24F00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06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estuaries, we chose 13 indicators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C612396-4D38-5D44-A865-D13BA131AAEA}" type="slidenum">
              <a:rPr lang="en-US" smtClean="0"/>
              <a:t>9</a:t>
            </a:fld>
            <a:endParaRPr lang="en-US"/>
          </a:p>
        </p:txBody>
      </p:sp>
    </p:spTree>
    <p:extLst>
      <p:ext uri="{BB962C8B-B14F-4D97-AF65-F5344CB8AC3E}">
        <p14:creationId xmlns:p14="http://schemas.microsoft.com/office/powerpoint/2010/main" val="228637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Landscape, resiliency focused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**Going to build these out this year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C612396-4D38-5D44-A865-D13BA131AAEA}" type="slidenum">
              <a:rPr lang="en-US" smtClean="0"/>
              <a:t>10</a:t>
            </a:fld>
            <a:endParaRPr lang="en-US"/>
          </a:p>
        </p:txBody>
      </p:sp>
    </p:spTree>
    <p:extLst>
      <p:ext uri="{BB962C8B-B14F-4D97-AF65-F5344CB8AC3E}">
        <p14:creationId xmlns:p14="http://schemas.microsoft.com/office/powerpoint/2010/main" val="60985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57" name="Google Shape;15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key component of this framework was to build consensus around the framework and monitoring protocols. We engaged with a diverse Advisory council to achieve this. </a:t>
            </a:r>
            <a:endParaRPr/>
          </a:p>
        </p:txBody>
      </p:sp>
      <p:sp>
        <p:nvSpPr>
          <p:cNvPr id="131" name="Google Shape;13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33717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D52D-9168-C908-8807-5D48ACEEF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D36181-033D-075B-F823-CF68B21DE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F574A-C96F-4511-4DC6-68BAD826279C}"/>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DE7BB467-F68E-E0BC-FCFF-1926A040C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024EE-5841-D464-AEAE-693D71692606}"/>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334952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2A9C-6EF3-762E-BBE5-D675D44A05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9B0E-5677-B09F-81DB-9A66BDF333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B4105-2687-B8DE-B6BD-B10DC40A5D86}"/>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36BE15AD-8AA1-55EB-31F7-46D909089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67E79-9648-A7F9-BD81-BBE7609F01BB}"/>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378278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D6B6F-6D3B-F81D-A6E8-AC504129A4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2F0FF4-78EA-24B5-F108-DBE42DB53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F371B-0BF3-AFAD-0F37-78BCCDADB701}"/>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EC0998F9-7BA1-04E2-FBAB-9B4CE746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5DDA6-C6C1-3908-F7A9-3A81391959B8}"/>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167012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6C24-19A3-9270-D111-F8EBD4E89142}"/>
              </a:ext>
            </a:extLst>
          </p:cNvPr>
          <p:cNvSpPr>
            <a:spLocks noGrp="1"/>
          </p:cNvSpPr>
          <p:nvPr>
            <p:ph type="title" hasCustomPrompt="1"/>
          </p:nvPr>
        </p:nvSpPr>
        <p:spPr/>
        <p:txBody>
          <a:bodyPr/>
          <a:lstStyle>
            <a:lvl1pPr>
              <a:defRPr b="1">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934F878-64E3-272D-5BC8-5AA7DBF2F985}"/>
              </a:ext>
            </a:extLst>
          </p:cNvPr>
          <p:cNvSpPr>
            <a:spLocks noGrp="1"/>
          </p:cNvSpPr>
          <p:nvPr>
            <p:ph idx="1"/>
          </p:nvPr>
        </p:nvSpPr>
        <p:spPr/>
        <p:txBody>
          <a:bodyPr>
            <a:normAutofit/>
          </a:bodyPr>
          <a:lstStyle>
            <a:lvl1pPr>
              <a:defRPr sz="3200"/>
            </a:lvl1pPr>
            <a:lvl2pPr marL="685800" indent="-228600">
              <a:buFont typeface="Wingdings" panose="05000000000000000000" pitchFamily="2" charset="2"/>
              <a:buChar char="ü"/>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F744D4-7363-8DEC-D080-FF03D590440E}"/>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C3C80F28-BDDC-A8F6-D2E2-BE9942B38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7EB2D-85DA-F3C0-5B71-873FC6ADA382}"/>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396055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48BB-575C-44A8-7FEF-23E71B230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29B5C-E478-3896-D85F-258FC685B3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31A518-4DFB-CB0C-5B84-DE93A0902961}"/>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D71C0A2F-8E44-5DD4-8166-4D302BC1F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20298-F96A-4D86-35EC-2DC9198CDE1C}"/>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275790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197-7AAB-B73D-DE44-DC609D1A93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DCBD6-7E08-5B8D-9A9F-F62412FC07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220DB-0276-AFD7-7B2D-B0F55DB787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AAED-C3CC-FAA1-DE6C-7564E19CA48E}"/>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6" name="Footer Placeholder 5">
            <a:extLst>
              <a:ext uri="{FF2B5EF4-FFF2-40B4-BE49-F238E27FC236}">
                <a16:creationId xmlns:a16="http://schemas.microsoft.com/office/drawing/2014/main" id="{48D1171D-44D9-5517-1C8F-1D7043A86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0259D-9554-1E82-1959-CBD7F8967A76}"/>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388271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CFAB-BAB7-8371-095B-B0ECE622B8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89FCCE-3DBF-4314-ACE3-68800F419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3E2A0-CDB0-8D01-BD5A-EAE97B2128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E4376-EFA5-1793-A510-CB81929C0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BD44F-37F9-5DB7-A7A8-0A3ACBAFB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69AA0-9CDF-3217-2A4F-E21B71C6CC1F}"/>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8" name="Footer Placeholder 7">
            <a:extLst>
              <a:ext uri="{FF2B5EF4-FFF2-40B4-BE49-F238E27FC236}">
                <a16:creationId xmlns:a16="http://schemas.microsoft.com/office/drawing/2014/main" id="{060D5BCD-4E79-48C1-9E3F-7056BB7C8B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0642F6-0774-9232-2266-7B4059752956}"/>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2733452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0E5B-DE47-BEC2-98EC-34DFFC1BF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B25C4-FF31-7D40-C14B-C73368E3BF84}"/>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4" name="Footer Placeholder 3">
            <a:extLst>
              <a:ext uri="{FF2B5EF4-FFF2-40B4-BE49-F238E27FC236}">
                <a16:creationId xmlns:a16="http://schemas.microsoft.com/office/drawing/2014/main" id="{6E5545E4-44AF-3990-6BAF-3A841AC964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4D151-F37E-5EE4-9102-CC43029D3CA6}"/>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133216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8F1C2E-BF81-911E-93CF-340430641BFE}"/>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3" name="Footer Placeholder 2">
            <a:extLst>
              <a:ext uri="{FF2B5EF4-FFF2-40B4-BE49-F238E27FC236}">
                <a16:creationId xmlns:a16="http://schemas.microsoft.com/office/drawing/2014/main" id="{CEF6EDC4-EED3-AE55-9E57-2A3B2E52C2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0053F-98A7-2404-80C7-4393E58EFF2A}"/>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274115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37BD-BCB5-9E8F-2C2B-EF3809567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3C6948-802D-C28C-CAC6-60123A931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BEAFA-2746-D601-2252-89B4BC5C3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2E48E-1515-D232-6FE8-91ED4AA7E4C7}"/>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6" name="Footer Placeholder 5">
            <a:extLst>
              <a:ext uri="{FF2B5EF4-FFF2-40B4-BE49-F238E27FC236}">
                <a16:creationId xmlns:a16="http://schemas.microsoft.com/office/drawing/2014/main" id="{841DA971-FE82-8D66-0527-3E19C93C6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66845-AECB-B572-6A9C-FF5259BA42F4}"/>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112400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D8A1-73C0-3E52-F27B-B945A1B20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BA773F-55CF-4D32-D8AA-B6285B714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AE6E1E-3B8E-D3DD-740B-70B0FD49B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21B53-3909-D136-A546-2AB65C3D54CF}"/>
              </a:ext>
            </a:extLst>
          </p:cNvPr>
          <p:cNvSpPr>
            <a:spLocks noGrp="1"/>
          </p:cNvSpPr>
          <p:nvPr>
            <p:ph type="dt" sz="half" idx="10"/>
          </p:nvPr>
        </p:nvSpPr>
        <p:spPr/>
        <p:txBody>
          <a:bodyPr/>
          <a:lstStyle/>
          <a:p>
            <a:fld id="{2B325122-A43C-4F49-B5D2-6FE0BC5C499D}" type="datetimeFigureOut">
              <a:rPr lang="en-US" smtClean="0"/>
              <a:t>3/3/2024</a:t>
            </a:fld>
            <a:endParaRPr lang="en-US"/>
          </a:p>
        </p:txBody>
      </p:sp>
      <p:sp>
        <p:nvSpPr>
          <p:cNvPr id="6" name="Footer Placeholder 5">
            <a:extLst>
              <a:ext uri="{FF2B5EF4-FFF2-40B4-BE49-F238E27FC236}">
                <a16:creationId xmlns:a16="http://schemas.microsoft.com/office/drawing/2014/main" id="{E30FC48E-2FAF-FF33-396E-716021C17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268D2-F5A9-3FCF-34FA-302DA38C9015}"/>
              </a:ext>
            </a:extLst>
          </p:cNvPr>
          <p:cNvSpPr>
            <a:spLocks noGrp="1"/>
          </p:cNvSpPr>
          <p:nvPr>
            <p:ph type="sldNum" sz="quarter" idx="12"/>
          </p:nvPr>
        </p:nvSpPr>
        <p:spPr/>
        <p:txBody>
          <a:bodyPr/>
          <a:lstStyle/>
          <a:p>
            <a:fld id="{A82D1CB5-999A-4DCF-B35A-68B000E63C74}" type="slidenum">
              <a:rPr lang="en-US" smtClean="0"/>
              <a:t>‹#›</a:t>
            </a:fld>
            <a:endParaRPr lang="en-US"/>
          </a:p>
        </p:txBody>
      </p:sp>
    </p:spTree>
    <p:extLst>
      <p:ext uri="{BB962C8B-B14F-4D97-AF65-F5344CB8AC3E}">
        <p14:creationId xmlns:p14="http://schemas.microsoft.com/office/powerpoint/2010/main" val="3886822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736C1-64A2-A29B-CBA4-66835376F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5F146B-23AB-1D4D-2588-7B833B2A3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0AE68-5EC0-1629-DA94-203BFF6EDE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325122-A43C-4F49-B5D2-6FE0BC5C499D}" type="datetimeFigureOut">
              <a:rPr lang="en-US" smtClean="0"/>
              <a:t>3/3/2024</a:t>
            </a:fld>
            <a:endParaRPr lang="en-US"/>
          </a:p>
        </p:txBody>
      </p:sp>
      <p:sp>
        <p:nvSpPr>
          <p:cNvPr id="5" name="Footer Placeholder 4">
            <a:extLst>
              <a:ext uri="{FF2B5EF4-FFF2-40B4-BE49-F238E27FC236}">
                <a16:creationId xmlns:a16="http://schemas.microsoft.com/office/drawing/2014/main" id="{CE73E132-E55A-3009-1D9A-F23103598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41D4755-E362-A798-A175-CF75B57D8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2D1CB5-999A-4DCF-B35A-68B000E63C74}" type="slidenum">
              <a:rPr lang="en-US" smtClean="0"/>
              <a:t>‹#›</a:t>
            </a:fld>
            <a:endParaRPr lang="en-US"/>
          </a:p>
        </p:txBody>
      </p:sp>
    </p:spTree>
    <p:extLst>
      <p:ext uri="{BB962C8B-B14F-4D97-AF65-F5344CB8AC3E}">
        <p14:creationId xmlns:p14="http://schemas.microsoft.com/office/powerpoint/2010/main" val="301961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2D_A657830F.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empa.sccwrp.org/" TargetMode="Externa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hyperlink" Target="https://empa.sccwrp.org/"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8980-72C8-3CA9-B2BC-6188FEE13981}"/>
            </a:ext>
          </a:extLst>
        </p:cNvPr>
        <p:cNvGrpSpPr/>
        <p:nvPr/>
      </p:nvGrpSpPr>
      <p:grpSpPr>
        <a:xfrm>
          <a:off x="0" y="0"/>
          <a:ext cx="0" cy="0"/>
          <a:chOff x="0" y="0"/>
          <a:chExt cx="0" cy="0"/>
        </a:xfrm>
      </p:grpSpPr>
      <p:pic>
        <p:nvPicPr>
          <p:cNvPr id="5" name="Picture 4" descr="A bridge over a river&#10;&#10;Description automatically generated">
            <a:extLst>
              <a:ext uri="{FF2B5EF4-FFF2-40B4-BE49-F238E27FC236}">
                <a16:creationId xmlns:a16="http://schemas.microsoft.com/office/drawing/2014/main" id="{B35E7BEA-5462-CA40-62F1-408CC868FF75}"/>
              </a:ext>
            </a:extLst>
          </p:cNvPr>
          <p:cNvPicPr>
            <a:picLocks noChangeAspect="1"/>
          </p:cNvPicPr>
          <p:nvPr/>
        </p:nvPicPr>
        <p:blipFill rotWithShape="1">
          <a:blip r:embed="rId3">
            <a:alphaModFix amt="50000"/>
          </a:blip>
          <a:srcRect t="24744" b="-2026"/>
          <a:stretch/>
        </p:blipFill>
        <p:spPr>
          <a:xfrm>
            <a:off x="0" y="-23398"/>
            <a:ext cx="12192000" cy="7066722"/>
          </a:xfrm>
          <a:prstGeom prst="rect">
            <a:avLst/>
          </a:prstGeom>
        </p:spPr>
      </p:pic>
      <p:sp>
        <p:nvSpPr>
          <p:cNvPr id="2" name="Title 1">
            <a:extLst>
              <a:ext uri="{FF2B5EF4-FFF2-40B4-BE49-F238E27FC236}">
                <a16:creationId xmlns:a16="http://schemas.microsoft.com/office/drawing/2014/main" id="{1B9160E2-8467-5CDA-52E8-D881D508803D}"/>
              </a:ext>
            </a:extLst>
          </p:cNvPr>
          <p:cNvSpPr>
            <a:spLocks noGrp="1"/>
          </p:cNvSpPr>
          <p:nvPr>
            <p:ph type="ctrTitle"/>
          </p:nvPr>
        </p:nvSpPr>
        <p:spPr>
          <a:xfrm>
            <a:off x="1246909" y="-23398"/>
            <a:ext cx="9513455" cy="1463819"/>
          </a:xfrm>
        </p:spPr>
        <p:txBody>
          <a:bodyPr>
            <a:normAutofit/>
          </a:bodyPr>
          <a:lstStyle/>
          <a:p>
            <a:r>
              <a:rPr lang="en-US" sz="4000" b="1" u="none" strike="noStrike" baseline="0" dirty="0">
                <a:solidFill>
                  <a:srgbClr val="000000"/>
                </a:solidFill>
                <a:latin typeface="Open Sans" panose="020B0606030504020204" pitchFamily="34" charset="0"/>
              </a:rPr>
              <a:t>Restoration Monitoring Approaches: Lessons From California </a:t>
            </a:r>
            <a:endParaRPr lang="en-US" sz="11500" dirty="0"/>
          </a:p>
        </p:txBody>
      </p:sp>
      <p:sp>
        <p:nvSpPr>
          <p:cNvPr id="3" name="Subtitle 2">
            <a:extLst>
              <a:ext uri="{FF2B5EF4-FFF2-40B4-BE49-F238E27FC236}">
                <a16:creationId xmlns:a16="http://schemas.microsoft.com/office/drawing/2014/main" id="{64A1F039-AC14-5B37-2419-D59A37AFE20A}"/>
              </a:ext>
            </a:extLst>
          </p:cNvPr>
          <p:cNvSpPr>
            <a:spLocks noGrp="1"/>
          </p:cNvSpPr>
          <p:nvPr>
            <p:ph type="subTitle" idx="1"/>
          </p:nvPr>
        </p:nvSpPr>
        <p:spPr>
          <a:xfrm>
            <a:off x="1524000" y="1570038"/>
            <a:ext cx="9144000" cy="600507"/>
          </a:xfrm>
        </p:spPr>
        <p:txBody>
          <a:bodyPr/>
          <a:lstStyle/>
          <a:p>
            <a:r>
              <a:rPr lang="en-US" b="1" dirty="0"/>
              <a:t>Eric D. Stein </a:t>
            </a:r>
            <a:r>
              <a:rPr lang="en-US" dirty="0"/>
              <a:t>– Southern California Coastal Water Research Project</a:t>
            </a:r>
          </a:p>
        </p:txBody>
      </p:sp>
      <p:pic>
        <p:nvPicPr>
          <p:cNvPr id="7" name="Google Shape;96;p35">
            <a:extLst>
              <a:ext uri="{FF2B5EF4-FFF2-40B4-BE49-F238E27FC236}">
                <a16:creationId xmlns:a16="http://schemas.microsoft.com/office/drawing/2014/main" id="{7847C921-4A75-ABDA-E391-C8B867888986}"/>
              </a:ext>
            </a:extLst>
          </p:cNvPr>
          <p:cNvPicPr preferRelativeResize="0">
            <a:picLocks noChangeAspect="1"/>
          </p:cNvPicPr>
          <p:nvPr/>
        </p:nvPicPr>
        <p:blipFill rotWithShape="1">
          <a:blip r:embed="rId4">
            <a:alphaModFix/>
          </a:blip>
          <a:srcRect/>
          <a:stretch/>
        </p:blipFill>
        <p:spPr>
          <a:xfrm>
            <a:off x="4972372" y="5164784"/>
            <a:ext cx="2247255" cy="1549550"/>
          </a:xfrm>
          <a:prstGeom prst="rect">
            <a:avLst/>
          </a:prstGeom>
          <a:noFill/>
          <a:ln>
            <a:noFill/>
          </a:ln>
        </p:spPr>
      </p:pic>
    </p:spTree>
    <p:extLst>
      <p:ext uri="{BB962C8B-B14F-4D97-AF65-F5344CB8AC3E}">
        <p14:creationId xmlns:p14="http://schemas.microsoft.com/office/powerpoint/2010/main" val="381716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8E01DB7-122E-0DEC-328C-03906BC93A70}"/>
              </a:ext>
            </a:extLst>
          </p:cNvPr>
          <p:cNvGraphicFramePr>
            <a:graphicFrameLocks noGrp="1"/>
          </p:cNvGraphicFramePr>
          <p:nvPr/>
        </p:nvGraphicFramePr>
        <p:xfrm>
          <a:off x="86416" y="155850"/>
          <a:ext cx="11850474" cy="6483489"/>
        </p:xfrm>
        <a:graphic>
          <a:graphicData uri="http://schemas.openxmlformats.org/drawingml/2006/table">
            <a:tbl>
              <a:tblPr/>
              <a:tblGrid>
                <a:gridCol w="430419">
                  <a:extLst>
                    <a:ext uri="{9D8B030D-6E8A-4147-A177-3AD203B41FA5}">
                      <a16:colId xmlns:a16="http://schemas.microsoft.com/office/drawing/2014/main" val="3192713696"/>
                    </a:ext>
                  </a:extLst>
                </a:gridCol>
                <a:gridCol w="2206487">
                  <a:extLst>
                    <a:ext uri="{9D8B030D-6E8A-4147-A177-3AD203B41FA5}">
                      <a16:colId xmlns:a16="http://schemas.microsoft.com/office/drawing/2014/main" val="1275261493"/>
                    </a:ext>
                  </a:extLst>
                </a:gridCol>
                <a:gridCol w="708736">
                  <a:extLst>
                    <a:ext uri="{9D8B030D-6E8A-4147-A177-3AD203B41FA5}">
                      <a16:colId xmlns:a16="http://schemas.microsoft.com/office/drawing/2014/main" val="1593481002"/>
                    </a:ext>
                  </a:extLst>
                </a:gridCol>
                <a:gridCol w="708736">
                  <a:extLst>
                    <a:ext uri="{9D8B030D-6E8A-4147-A177-3AD203B41FA5}">
                      <a16:colId xmlns:a16="http://schemas.microsoft.com/office/drawing/2014/main" val="3398077309"/>
                    </a:ext>
                  </a:extLst>
                </a:gridCol>
                <a:gridCol w="708736">
                  <a:extLst>
                    <a:ext uri="{9D8B030D-6E8A-4147-A177-3AD203B41FA5}">
                      <a16:colId xmlns:a16="http://schemas.microsoft.com/office/drawing/2014/main" val="1492531121"/>
                    </a:ext>
                  </a:extLst>
                </a:gridCol>
                <a:gridCol w="708736">
                  <a:extLst>
                    <a:ext uri="{9D8B030D-6E8A-4147-A177-3AD203B41FA5}">
                      <a16:colId xmlns:a16="http://schemas.microsoft.com/office/drawing/2014/main" val="2596354967"/>
                    </a:ext>
                  </a:extLst>
                </a:gridCol>
                <a:gridCol w="708736">
                  <a:extLst>
                    <a:ext uri="{9D8B030D-6E8A-4147-A177-3AD203B41FA5}">
                      <a16:colId xmlns:a16="http://schemas.microsoft.com/office/drawing/2014/main" val="3579736070"/>
                    </a:ext>
                  </a:extLst>
                </a:gridCol>
                <a:gridCol w="708736">
                  <a:extLst>
                    <a:ext uri="{9D8B030D-6E8A-4147-A177-3AD203B41FA5}">
                      <a16:colId xmlns:a16="http://schemas.microsoft.com/office/drawing/2014/main" val="1894599055"/>
                    </a:ext>
                  </a:extLst>
                </a:gridCol>
                <a:gridCol w="708736">
                  <a:extLst>
                    <a:ext uri="{9D8B030D-6E8A-4147-A177-3AD203B41FA5}">
                      <a16:colId xmlns:a16="http://schemas.microsoft.com/office/drawing/2014/main" val="1439759995"/>
                    </a:ext>
                  </a:extLst>
                </a:gridCol>
                <a:gridCol w="708736">
                  <a:extLst>
                    <a:ext uri="{9D8B030D-6E8A-4147-A177-3AD203B41FA5}">
                      <a16:colId xmlns:a16="http://schemas.microsoft.com/office/drawing/2014/main" val="1430472417"/>
                    </a:ext>
                  </a:extLst>
                </a:gridCol>
                <a:gridCol w="708736">
                  <a:extLst>
                    <a:ext uri="{9D8B030D-6E8A-4147-A177-3AD203B41FA5}">
                      <a16:colId xmlns:a16="http://schemas.microsoft.com/office/drawing/2014/main" val="778286180"/>
                    </a:ext>
                  </a:extLst>
                </a:gridCol>
                <a:gridCol w="708736">
                  <a:extLst>
                    <a:ext uri="{9D8B030D-6E8A-4147-A177-3AD203B41FA5}">
                      <a16:colId xmlns:a16="http://schemas.microsoft.com/office/drawing/2014/main" val="2631769851"/>
                    </a:ext>
                  </a:extLst>
                </a:gridCol>
                <a:gridCol w="708736">
                  <a:extLst>
                    <a:ext uri="{9D8B030D-6E8A-4147-A177-3AD203B41FA5}">
                      <a16:colId xmlns:a16="http://schemas.microsoft.com/office/drawing/2014/main" val="3399293942"/>
                    </a:ext>
                  </a:extLst>
                </a:gridCol>
                <a:gridCol w="708736">
                  <a:extLst>
                    <a:ext uri="{9D8B030D-6E8A-4147-A177-3AD203B41FA5}">
                      <a16:colId xmlns:a16="http://schemas.microsoft.com/office/drawing/2014/main" val="1530949449"/>
                    </a:ext>
                  </a:extLst>
                </a:gridCol>
                <a:gridCol w="708736">
                  <a:extLst>
                    <a:ext uri="{9D8B030D-6E8A-4147-A177-3AD203B41FA5}">
                      <a16:colId xmlns:a16="http://schemas.microsoft.com/office/drawing/2014/main" val="4020532839"/>
                    </a:ext>
                  </a:extLst>
                </a:gridCol>
              </a:tblGrid>
              <a:tr h="329929">
                <a:tc rowSpan="2" gridSpan="2">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Estuaries</a:t>
                      </a:r>
                      <a:r>
                        <a:rPr lang="en-US" sz="2000" b="1"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gridSpan="13">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Indicators</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6788501"/>
                  </a:ext>
                </a:extLst>
              </a:tr>
              <a:tr h="1980424">
                <a:tc gridSpan="2" vMerge="1">
                  <a:txBody>
                    <a:bodyPr/>
                    <a:lstStyle/>
                    <a:p>
                      <a:endParaRPr lang="en-US"/>
                    </a:p>
                  </a:txBody>
                  <a:tcPr/>
                </a:tc>
                <a:tc hMerge="1" vMerge="1">
                  <a:txBody>
                    <a:bodyPr/>
                    <a:lstStyle/>
                    <a:p>
                      <a:endParaRPr lang="en-US"/>
                    </a:p>
                  </a:txBody>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quality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nutrient concentration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General community composition (eDNA)</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Sediment characteristics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Benthic infauna abundance/diversity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SAV/macroalgae distribution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Fish abundance/ diversity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Crab abundance/ diversity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Marsh vegetation distribution/ diversity/ invasives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Marshplain elevation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Sediment accretion rates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Mouth dynamics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General habitat condition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34026505"/>
                  </a:ext>
                </a:extLst>
              </a:tr>
              <a:tr h="379376">
                <a:tc rowSpan="11">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Ecosystem Functions</a:t>
                      </a:r>
                      <a:endParaRPr lang="en-US" sz="2000">
                        <a:effectLst/>
                        <a:latin typeface="Times New Roman" panose="02020603050405020304" pitchFamily="18" charset="0"/>
                        <a:ea typeface="Times New Roman" panose="02020603050405020304" pitchFamily="18" charset="0"/>
                      </a:endParaRPr>
                    </a:p>
                  </a:txBody>
                  <a:tcPr marL="61794" marR="6179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Nekton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20963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Primary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37504708"/>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Secondary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6692378"/>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Protected Species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3113207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Nutrient Cycling</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289217"/>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SLR Amelioration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93340873"/>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Bird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63209771"/>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Shellfish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1698441"/>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Nursery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270257"/>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Support Vascular Plants</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7663991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Wildlife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6304022"/>
                  </a:ext>
                </a:extLst>
              </a:tr>
            </a:tbl>
          </a:graphicData>
        </a:graphic>
      </p:graphicFrame>
    </p:spTree>
    <p:extLst>
      <p:ext uri="{BB962C8B-B14F-4D97-AF65-F5344CB8AC3E}">
        <p14:creationId xmlns:p14="http://schemas.microsoft.com/office/powerpoint/2010/main" val="17263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9626-F268-F602-C20B-BBF0913A9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21F5A-F3B4-62D8-A109-32427B8EF649}"/>
              </a:ext>
            </a:extLst>
          </p:cNvPr>
          <p:cNvSpPr>
            <a:spLocks noGrp="1"/>
          </p:cNvSpPr>
          <p:nvPr>
            <p:ph type="title"/>
          </p:nvPr>
        </p:nvSpPr>
        <p:spPr>
          <a:xfrm>
            <a:off x="577970" y="1604513"/>
            <a:ext cx="11110822" cy="1017918"/>
          </a:xfrm>
          <a:solidFill>
            <a:schemeClr val="tx2">
              <a:lumMod val="90000"/>
              <a:lumOff val="10000"/>
            </a:schemeClr>
          </a:solidFill>
        </p:spPr>
        <p:txBody>
          <a:bodyPr>
            <a:normAutofit/>
          </a:bodyPr>
          <a:lstStyle/>
          <a:p>
            <a:r>
              <a:rPr lang="en-US" sz="4800" dirty="0">
                <a:solidFill>
                  <a:schemeClr val="bg1"/>
                </a:solidFill>
              </a:rPr>
              <a:t>Collaboration is the Key to Gauging Success</a:t>
            </a:r>
          </a:p>
        </p:txBody>
      </p:sp>
      <p:sp>
        <p:nvSpPr>
          <p:cNvPr id="3" name="Content Placeholder 2">
            <a:extLst>
              <a:ext uri="{FF2B5EF4-FFF2-40B4-BE49-F238E27FC236}">
                <a16:creationId xmlns:a16="http://schemas.microsoft.com/office/drawing/2014/main" id="{4AFA1540-5FEB-C53F-410B-B253E4107C3C}"/>
              </a:ext>
            </a:extLst>
          </p:cNvPr>
          <p:cNvSpPr>
            <a:spLocks noGrp="1"/>
          </p:cNvSpPr>
          <p:nvPr>
            <p:ph type="body" idx="1"/>
          </p:nvPr>
        </p:nvSpPr>
        <p:spPr>
          <a:xfrm>
            <a:off x="831850" y="3140226"/>
            <a:ext cx="10515600" cy="2113261"/>
          </a:xfrm>
        </p:spPr>
        <p:txBody>
          <a:bodyPr>
            <a:normAutofit/>
          </a:bodyPr>
          <a:lstStyle/>
          <a:p>
            <a:r>
              <a:rPr lang="en-US" dirty="0">
                <a:solidFill>
                  <a:schemeClr val="tx1"/>
                </a:solidFill>
              </a:rPr>
              <a:t>Development and application of consistent methods allows for leveraging of efforts</a:t>
            </a:r>
          </a:p>
          <a:p>
            <a:endParaRPr lang="en-US" dirty="0">
              <a:solidFill>
                <a:schemeClr val="tx1"/>
              </a:solidFill>
            </a:endParaRPr>
          </a:p>
          <a:p>
            <a:r>
              <a:rPr lang="en-US" dirty="0">
                <a:solidFill>
                  <a:schemeClr val="tx1"/>
                </a:solidFill>
              </a:rPr>
              <a:t>Buy-in among all agencies and partners is important to developing consensus about success</a:t>
            </a:r>
          </a:p>
          <a:p>
            <a:endParaRPr lang="en-US" dirty="0">
              <a:solidFill>
                <a:schemeClr val="tx1"/>
              </a:solidFill>
            </a:endParaRPr>
          </a:p>
        </p:txBody>
      </p:sp>
    </p:spTree>
    <p:extLst>
      <p:ext uri="{BB962C8B-B14F-4D97-AF65-F5344CB8AC3E}">
        <p14:creationId xmlns:p14="http://schemas.microsoft.com/office/powerpoint/2010/main" val="76787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9"/>
          <p:cNvSpPr txBox="1">
            <a:spLocks noGrp="1"/>
          </p:cNvSpPr>
          <p:nvPr>
            <p:ph type="title"/>
          </p:nvPr>
        </p:nvSpPr>
        <p:spPr>
          <a:xfrm>
            <a:off x="-1" y="43746"/>
            <a:ext cx="12192000" cy="13258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t>   </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Standard M</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onitoring Protocols</a:t>
            </a:r>
            <a:endParaRPr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49"/>
          <p:cNvSpPr txBox="1">
            <a:spLocks noGrp="1"/>
          </p:cNvSpPr>
          <p:nvPr>
            <p:ph type="body" idx="4294967295"/>
          </p:nvPr>
        </p:nvSpPr>
        <p:spPr>
          <a:xfrm>
            <a:off x="153317" y="1802700"/>
            <a:ext cx="11037267" cy="464566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1600"/>
              <a:buChar char="•"/>
            </a:pPr>
            <a:r>
              <a:rPr lang="en-US" sz="1600" b="1" dirty="0"/>
              <a:t>Abiotic Factors:</a:t>
            </a:r>
            <a:endParaRPr sz="1600" dirty="0"/>
          </a:p>
          <a:p>
            <a:pPr marL="685800" lvl="1" indent="-228600" algn="l" rtl="0">
              <a:lnSpc>
                <a:spcPct val="90000"/>
              </a:lnSpc>
              <a:spcBef>
                <a:spcPts val="500"/>
              </a:spcBef>
              <a:spcAft>
                <a:spcPts val="0"/>
              </a:spcAft>
              <a:buClr>
                <a:schemeClr val="dk1"/>
              </a:buClr>
              <a:buSzPts val="1600"/>
              <a:buChar char="•"/>
            </a:pPr>
            <a:r>
              <a:rPr lang="en-US" sz="1600" dirty="0"/>
              <a:t>In-situ water parameters </a:t>
            </a:r>
            <a:endParaRPr sz="1600" dirty="0"/>
          </a:p>
          <a:p>
            <a:pPr marL="685800" lvl="1" indent="-228600" algn="l" rtl="0">
              <a:lnSpc>
                <a:spcPct val="90000"/>
              </a:lnSpc>
              <a:spcBef>
                <a:spcPts val="500"/>
              </a:spcBef>
              <a:spcAft>
                <a:spcPts val="0"/>
              </a:spcAft>
              <a:buClr>
                <a:schemeClr val="dk1"/>
              </a:buClr>
              <a:buSzPts val="1600"/>
              <a:buChar char="•"/>
            </a:pPr>
            <a:r>
              <a:rPr lang="en-US" sz="1600" dirty="0"/>
              <a:t>Basic water chemistry and nutrients</a:t>
            </a:r>
            <a:endParaRPr sz="1600" dirty="0"/>
          </a:p>
          <a:p>
            <a:pPr marL="685800" lvl="1" indent="-228600" algn="l" rtl="0">
              <a:lnSpc>
                <a:spcPct val="90000"/>
              </a:lnSpc>
              <a:spcBef>
                <a:spcPts val="500"/>
              </a:spcBef>
              <a:spcAft>
                <a:spcPts val="0"/>
              </a:spcAft>
              <a:buClr>
                <a:schemeClr val="dk1"/>
              </a:buClr>
              <a:buSzPts val="1600"/>
              <a:buChar char="•"/>
            </a:pPr>
            <a:r>
              <a:rPr lang="en-US" sz="1600" dirty="0"/>
              <a:t>Sediment cores</a:t>
            </a:r>
            <a:endParaRPr sz="1600" dirty="0"/>
          </a:p>
          <a:p>
            <a:pPr marL="228600" lvl="0" indent="-228600" algn="l" rtl="0">
              <a:lnSpc>
                <a:spcPct val="90000"/>
              </a:lnSpc>
              <a:spcBef>
                <a:spcPts val="1000"/>
              </a:spcBef>
              <a:spcAft>
                <a:spcPts val="0"/>
              </a:spcAft>
              <a:buClr>
                <a:schemeClr val="dk1"/>
              </a:buClr>
              <a:buSzPts val="1600"/>
              <a:buChar char="•"/>
            </a:pPr>
            <a:r>
              <a:rPr lang="en-US" sz="1600" b="1" dirty="0"/>
              <a:t>Biotic Factors:</a:t>
            </a:r>
            <a:endParaRPr sz="1600" dirty="0"/>
          </a:p>
          <a:p>
            <a:pPr marL="685800" lvl="1" indent="-228600" algn="l" rtl="0">
              <a:lnSpc>
                <a:spcPct val="90000"/>
              </a:lnSpc>
              <a:spcBef>
                <a:spcPts val="500"/>
              </a:spcBef>
              <a:spcAft>
                <a:spcPts val="0"/>
              </a:spcAft>
              <a:buClr>
                <a:schemeClr val="dk1"/>
              </a:buClr>
              <a:buSzPts val="1600"/>
              <a:buChar char="•"/>
            </a:pPr>
            <a:r>
              <a:rPr lang="en-US" sz="1600" dirty="0"/>
              <a:t>Fish surveys, BRUV</a:t>
            </a:r>
            <a:endParaRPr sz="1600" dirty="0"/>
          </a:p>
          <a:p>
            <a:pPr marL="685800" lvl="1" indent="-228600" algn="l" rtl="0">
              <a:lnSpc>
                <a:spcPct val="90000"/>
              </a:lnSpc>
              <a:spcBef>
                <a:spcPts val="500"/>
              </a:spcBef>
              <a:spcAft>
                <a:spcPts val="0"/>
              </a:spcAft>
              <a:buClr>
                <a:schemeClr val="dk1"/>
              </a:buClr>
              <a:buSzPts val="1600"/>
              <a:buChar char="•"/>
            </a:pPr>
            <a:r>
              <a:rPr lang="en-US" sz="1600" dirty="0"/>
              <a:t>Crab surveys</a:t>
            </a:r>
            <a:endParaRPr sz="1600" dirty="0"/>
          </a:p>
          <a:p>
            <a:pPr marL="685800" lvl="1" indent="-228600" algn="l" rtl="0">
              <a:lnSpc>
                <a:spcPct val="90000"/>
              </a:lnSpc>
              <a:spcBef>
                <a:spcPts val="500"/>
              </a:spcBef>
              <a:spcAft>
                <a:spcPts val="0"/>
              </a:spcAft>
              <a:buClr>
                <a:schemeClr val="dk1"/>
              </a:buClr>
              <a:buSzPts val="1600"/>
              <a:buChar char="•"/>
            </a:pPr>
            <a:r>
              <a:rPr lang="en-US" sz="1600" dirty="0"/>
              <a:t>Benthic invertebrates</a:t>
            </a:r>
            <a:endParaRPr sz="1600" dirty="0"/>
          </a:p>
          <a:p>
            <a:pPr marL="228600" lvl="0" indent="-228600" algn="l" rtl="0">
              <a:lnSpc>
                <a:spcPct val="90000"/>
              </a:lnSpc>
              <a:spcBef>
                <a:spcPts val="1000"/>
              </a:spcBef>
              <a:spcAft>
                <a:spcPts val="0"/>
              </a:spcAft>
              <a:buClr>
                <a:schemeClr val="dk1"/>
              </a:buClr>
              <a:buSzPts val="1600"/>
              <a:buChar char="•"/>
            </a:pPr>
            <a:r>
              <a:rPr lang="en-US" sz="1600" b="1" dirty="0"/>
              <a:t>Estuary Habitat Surveys:</a:t>
            </a:r>
            <a:endParaRPr sz="1600" dirty="0"/>
          </a:p>
          <a:p>
            <a:pPr marL="685800" lvl="1" indent="-228600" algn="l" rtl="0">
              <a:lnSpc>
                <a:spcPct val="90000"/>
              </a:lnSpc>
              <a:spcBef>
                <a:spcPts val="500"/>
              </a:spcBef>
              <a:spcAft>
                <a:spcPts val="0"/>
              </a:spcAft>
              <a:buClr>
                <a:schemeClr val="dk1"/>
              </a:buClr>
              <a:buSzPts val="1600"/>
              <a:buChar char="•"/>
            </a:pPr>
            <a:r>
              <a:rPr lang="en-US" sz="1600" dirty="0"/>
              <a:t>Estuary Habitat Condition (CRAM)</a:t>
            </a:r>
            <a:endParaRPr sz="1600" dirty="0"/>
          </a:p>
          <a:p>
            <a:pPr marL="685800" lvl="1" indent="-228600" algn="l" rtl="0">
              <a:lnSpc>
                <a:spcPct val="90000"/>
              </a:lnSpc>
              <a:spcBef>
                <a:spcPts val="500"/>
              </a:spcBef>
              <a:spcAft>
                <a:spcPts val="0"/>
              </a:spcAft>
              <a:buClr>
                <a:schemeClr val="dk1"/>
              </a:buClr>
              <a:buSzPts val="1600"/>
              <a:buChar char="•"/>
            </a:pPr>
            <a:r>
              <a:rPr lang="en-US" sz="1600" dirty="0"/>
              <a:t>Marsh Plain Vegetation and Topo Surveys</a:t>
            </a:r>
            <a:endParaRPr sz="1600" dirty="0"/>
          </a:p>
          <a:p>
            <a:pPr marL="685800" lvl="1" indent="-228600" algn="l" rtl="0">
              <a:lnSpc>
                <a:spcPct val="90000"/>
              </a:lnSpc>
              <a:spcBef>
                <a:spcPts val="500"/>
              </a:spcBef>
              <a:spcAft>
                <a:spcPts val="0"/>
              </a:spcAft>
              <a:buClr>
                <a:schemeClr val="dk1"/>
              </a:buClr>
              <a:buSzPts val="1600"/>
              <a:buChar char="•"/>
            </a:pPr>
            <a:r>
              <a:rPr lang="en-US" sz="1600" dirty="0"/>
              <a:t>SAV Surveys</a:t>
            </a:r>
            <a:endParaRPr sz="1600" dirty="0"/>
          </a:p>
          <a:p>
            <a:pPr marL="685800" lvl="1" indent="-228600" algn="l" rtl="0">
              <a:lnSpc>
                <a:spcPct val="90000"/>
              </a:lnSpc>
              <a:spcBef>
                <a:spcPts val="500"/>
              </a:spcBef>
              <a:spcAft>
                <a:spcPts val="0"/>
              </a:spcAft>
              <a:buClr>
                <a:schemeClr val="dk1"/>
              </a:buClr>
              <a:buSzPts val="1600"/>
              <a:buChar char="•"/>
            </a:pPr>
            <a:r>
              <a:rPr lang="en-US" sz="1600" dirty="0"/>
              <a:t>Community Composition Assessments (eDNA):</a:t>
            </a:r>
            <a:endParaRPr sz="1600" dirty="0"/>
          </a:p>
          <a:p>
            <a:pPr marL="685800" lvl="1" indent="-228600" algn="l" rtl="0">
              <a:lnSpc>
                <a:spcPct val="90000"/>
              </a:lnSpc>
              <a:spcBef>
                <a:spcPts val="500"/>
              </a:spcBef>
              <a:spcAft>
                <a:spcPts val="0"/>
              </a:spcAft>
              <a:buClr>
                <a:schemeClr val="dk1"/>
              </a:buClr>
              <a:buSzPts val="1600"/>
              <a:buChar char="•"/>
            </a:pPr>
            <a:r>
              <a:rPr lang="en-US" sz="1600" dirty="0"/>
              <a:t>SLR Vulnerability and Marsh Plain Accretion Rate Estimates</a:t>
            </a:r>
            <a:endParaRPr sz="1600" dirty="0"/>
          </a:p>
          <a:p>
            <a:pPr marL="228600" lvl="0" indent="-228600" algn="l" rtl="0">
              <a:lnSpc>
                <a:spcPct val="90000"/>
              </a:lnSpc>
              <a:spcBef>
                <a:spcPts val="1000"/>
              </a:spcBef>
              <a:spcAft>
                <a:spcPts val="0"/>
              </a:spcAft>
              <a:buClr>
                <a:schemeClr val="dk1"/>
              </a:buClr>
              <a:buSzPts val="1600"/>
              <a:buChar char="•"/>
            </a:pPr>
            <a:r>
              <a:rPr lang="en-US" sz="1600" b="1" dirty="0"/>
              <a:t>Watershed Processes and Stressors:</a:t>
            </a:r>
            <a:endParaRPr sz="1600" dirty="0"/>
          </a:p>
          <a:p>
            <a:pPr marL="685800" lvl="1" indent="-228600" algn="l" rtl="0">
              <a:lnSpc>
                <a:spcPct val="90000"/>
              </a:lnSpc>
              <a:spcBef>
                <a:spcPts val="500"/>
              </a:spcBef>
              <a:spcAft>
                <a:spcPts val="0"/>
              </a:spcAft>
              <a:buClr>
                <a:schemeClr val="dk1"/>
              </a:buClr>
              <a:buSzPts val="1600"/>
              <a:buChar char="•"/>
            </a:pPr>
            <a:r>
              <a:rPr lang="en-US" sz="1600" dirty="0"/>
              <a:t>Trash/microplastics</a:t>
            </a:r>
          </a:p>
          <a:p>
            <a:pPr marL="685800" lvl="1" indent="-228600" algn="l" rtl="0">
              <a:lnSpc>
                <a:spcPct val="90000"/>
              </a:lnSpc>
              <a:spcBef>
                <a:spcPts val="500"/>
              </a:spcBef>
              <a:spcAft>
                <a:spcPts val="0"/>
              </a:spcAft>
              <a:buClr>
                <a:schemeClr val="dk1"/>
              </a:buClr>
              <a:buSzPts val="1600"/>
              <a:buChar char="•"/>
            </a:pPr>
            <a:r>
              <a:rPr lang="en-US" sz="1600" dirty="0"/>
              <a:t>Landscape Stressors</a:t>
            </a:r>
            <a:endParaRPr sz="1600" dirty="0"/>
          </a:p>
          <a:p>
            <a:pPr marL="685800" lvl="1" indent="-228600" algn="l" rtl="0">
              <a:lnSpc>
                <a:spcPct val="90000"/>
              </a:lnSpc>
              <a:spcBef>
                <a:spcPts val="500"/>
              </a:spcBef>
              <a:spcAft>
                <a:spcPts val="0"/>
              </a:spcAft>
              <a:buClr>
                <a:schemeClr val="dk1"/>
              </a:buClr>
              <a:buSzPts val="1600"/>
              <a:buChar char="•"/>
            </a:pPr>
            <a:r>
              <a:rPr lang="en-US" sz="1600" dirty="0"/>
              <a:t>Historical Habitat Change Analysis</a:t>
            </a:r>
            <a:endParaRPr sz="1600" dirty="0"/>
          </a:p>
        </p:txBody>
      </p:sp>
      <p:pic>
        <p:nvPicPr>
          <p:cNvPr id="161" name="Google Shape;161;p49"/>
          <p:cNvPicPr preferRelativeResize="0"/>
          <p:nvPr/>
        </p:nvPicPr>
        <p:blipFill rotWithShape="1">
          <a:blip r:embed="rId3">
            <a:alphaModFix/>
          </a:blip>
          <a:srcRect r="-452"/>
          <a:stretch/>
        </p:blipFill>
        <p:spPr>
          <a:xfrm>
            <a:off x="9599454" y="3707131"/>
            <a:ext cx="1972053" cy="2916619"/>
          </a:xfrm>
          <a:prstGeom prst="rect">
            <a:avLst/>
          </a:prstGeom>
          <a:noFill/>
          <a:ln>
            <a:noFill/>
          </a:ln>
        </p:spPr>
      </p:pic>
      <p:pic>
        <p:nvPicPr>
          <p:cNvPr id="162" name="Google Shape;162;p49"/>
          <p:cNvPicPr preferRelativeResize="0"/>
          <p:nvPr/>
        </p:nvPicPr>
        <p:blipFill rotWithShape="1">
          <a:blip r:embed="rId4">
            <a:alphaModFix/>
          </a:blip>
          <a:srcRect/>
          <a:stretch/>
        </p:blipFill>
        <p:spPr>
          <a:xfrm>
            <a:off x="9599454" y="662781"/>
            <a:ext cx="2273350" cy="2732171"/>
          </a:xfrm>
          <a:prstGeom prst="rect">
            <a:avLst/>
          </a:prstGeom>
          <a:noFill/>
          <a:ln>
            <a:noFill/>
          </a:ln>
        </p:spPr>
      </p:pic>
      <p:pic>
        <p:nvPicPr>
          <p:cNvPr id="163" name="Google Shape;163;p49"/>
          <p:cNvPicPr preferRelativeResize="0"/>
          <p:nvPr/>
        </p:nvPicPr>
        <p:blipFill rotWithShape="1">
          <a:blip r:embed="rId5">
            <a:alphaModFix/>
          </a:blip>
          <a:srcRect/>
          <a:stretch/>
        </p:blipFill>
        <p:spPr>
          <a:xfrm>
            <a:off x="7318265" y="713306"/>
            <a:ext cx="2039875" cy="2715694"/>
          </a:xfrm>
          <a:prstGeom prst="rect">
            <a:avLst/>
          </a:prstGeom>
          <a:noFill/>
          <a:ln>
            <a:noFill/>
          </a:ln>
        </p:spPr>
      </p:pic>
      <p:pic>
        <p:nvPicPr>
          <p:cNvPr id="164" name="Google Shape;164;p49"/>
          <p:cNvPicPr preferRelativeResize="0"/>
          <p:nvPr/>
        </p:nvPicPr>
        <p:blipFill rotWithShape="1">
          <a:blip r:embed="rId6">
            <a:alphaModFix/>
          </a:blip>
          <a:srcRect/>
          <a:stretch/>
        </p:blipFill>
        <p:spPr>
          <a:xfrm>
            <a:off x="7318265" y="4098560"/>
            <a:ext cx="2039875" cy="2525190"/>
          </a:xfrm>
          <a:prstGeom prst="rect">
            <a:avLst/>
          </a:prstGeom>
          <a:noFill/>
          <a:ln>
            <a:noFill/>
          </a:ln>
        </p:spPr>
      </p:pic>
      <p:pic>
        <p:nvPicPr>
          <p:cNvPr id="165" name="Google Shape;165;p49"/>
          <p:cNvPicPr preferRelativeResize="0"/>
          <p:nvPr/>
        </p:nvPicPr>
        <p:blipFill rotWithShape="1">
          <a:blip r:embed="rId7">
            <a:alphaModFix/>
          </a:blip>
          <a:srcRect/>
          <a:stretch/>
        </p:blipFill>
        <p:spPr>
          <a:xfrm>
            <a:off x="5288612" y="1331915"/>
            <a:ext cx="1614775" cy="1478475"/>
          </a:xfrm>
          <a:prstGeom prst="rect">
            <a:avLst/>
          </a:prstGeom>
          <a:noFill/>
          <a:ln>
            <a:noFill/>
          </a:ln>
        </p:spPr>
      </p:pic>
      <p:pic>
        <p:nvPicPr>
          <p:cNvPr id="166" name="Google Shape;166;p49" descr="A fish swimming in the water&#10;&#10;Description automatically generated with low confidence"/>
          <p:cNvPicPr preferRelativeResize="0"/>
          <p:nvPr/>
        </p:nvPicPr>
        <p:blipFill rotWithShape="1">
          <a:blip r:embed="rId8">
            <a:alphaModFix/>
          </a:blip>
          <a:srcRect/>
          <a:stretch/>
        </p:blipFill>
        <p:spPr>
          <a:xfrm>
            <a:off x="4146293" y="2947673"/>
            <a:ext cx="3051313" cy="15189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0" y="365125"/>
            <a:ext cx="12192000" cy="1325563"/>
          </a:xfrm>
          <a:prstGeom prst="rect">
            <a:avLst/>
          </a:prstGeom>
          <a:noFill/>
          <a:ln>
            <a:noFill/>
          </a:ln>
        </p:spPr>
        <p:txBody>
          <a:bodyPr spcFirstLastPara="1" wrap="square" lIns="91425" tIns="45700" rIns="91425" bIns="45700" anchor="ctr" anchorCtr="0">
            <a:normAutofit/>
          </a:bodyPr>
          <a:lstStyle/>
          <a:p>
            <a:r>
              <a:rPr kumimoji="0" lang="en-US" sz="4000" i="0" u="none" strike="noStrike" kern="1200" cap="none" spc="0" normalizeH="0" baseline="0" noProof="0" dirty="0">
                <a:ln>
                  <a:noFill/>
                </a:ln>
                <a:effectLst/>
                <a:uLnTx/>
                <a:uFillTx/>
                <a:latin typeface="Calibri Light" panose="020F0302020204030204"/>
                <a:ea typeface="+mj-ea"/>
                <a:cs typeface="+mj-cs"/>
              </a:rPr>
              <a:t>	</a:t>
            </a:r>
            <a:r>
              <a:rPr lang="en-US" dirty="0"/>
              <a:t>Management Advisory Council</a:t>
            </a:r>
          </a:p>
        </p:txBody>
      </p:sp>
      <p:pic>
        <p:nvPicPr>
          <p:cNvPr id="134" name="Google Shape;134;p17" descr="A picture containing logo&#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1747536"/>
            <a:ext cx="2453885" cy="1713455"/>
          </a:xfrm>
          <a:prstGeom prst="rect">
            <a:avLst/>
          </a:prstGeom>
          <a:noFill/>
          <a:ln>
            <a:noFill/>
          </a:ln>
        </p:spPr>
      </p:pic>
      <p:pic>
        <p:nvPicPr>
          <p:cNvPr id="135" name="Google Shape;135;p17" descr="Logo, company name&#10;&#10;Description automatically generated"/>
          <p:cNvPicPr preferRelativeResize="0"/>
          <p:nvPr/>
        </p:nvPicPr>
        <p:blipFill rotWithShape="1">
          <a:blip r:embed="rId4">
            <a:alphaModFix/>
          </a:blip>
          <a:srcRect/>
          <a:stretch/>
        </p:blipFill>
        <p:spPr>
          <a:xfrm>
            <a:off x="2174369" y="1772895"/>
            <a:ext cx="2377494" cy="1713456"/>
          </a:xfrm>
          <a:prstGeom prst="rect">
            <a:avLst/>
          </a:prstGeom>
          <a:noFill/>
          <a:ln>
            <a:noFill/>
          </a:ln>
        </p:spPr>
      </p:pic>
      <p:pic>
        <p:nvPicPr>
          <p:cNvPr id="136" name="Google Shape;136;p17" descr="Logo&#10;&#10;Description automatically generated"/>
          <p:cNvPicPr preferRelativeResize="0"/>
          <p:nvPr/>
        </p:nvPicPr>
        <p:blipFill rotWithShape="1">
          <a:blip r:embed="rId5">
            <a:alphaModFix/>
          </a:blip>
          <a:srcRect/>
          <a:stretch/>
        </p:blipFill>
        <p:spPr>
          <a:xfrm>
            <a:off x="6096000" y="1638572"/>
            <a:ext cx="1975715" cy="1927969"/>
          </a:xfrm>
          <a:prstGeom prst="rect">
            <a:avLst/>
          </a:prstGeom>
          <a:noFill/>
          <a:ln>
            <a:noFill/>
          </a:ln>
        </p:spPr>
      </p:pic>
      <p:pic>
        <p:nvPicPr>
          <p:cNvPr id="137" name="Google Shape;137;p17" descr="Logo&#10;&#10;Description automatically generated"/>
          <p:cNvPicPr preferRelativeResize="0"/>
          <p:nvPr/>
        </p:nvPicPr>
        <p:blipFill rotWithShape="1">
          <a:blip r:embed="rId6">
            <a:alphaModFix/>
          </a:blip>
          <a:srcRect/>
          <a:stretch/>
        </p:blipFill>
        <p:spPr>
          <a:xfrm>
            <a:off x="8195783" y="1780769"/>
            <a:ext cx="1458464" cy="1927970"/>
          </a:xfrm>
          <a:prstGeom prst="rect">
            <a:avLst/>
          </a:prstGeom>
          <a:noFill/>
          <a:ln>
            <a:noFill/>
          </a:ln>
        </p:spPr>
      </p:pic>
      <p:pic>
        <p:nvPicPr>
          <p:cNvPr id="138" name="Google Shape;138;p17" descr="Logo, company name&#10;&#10;Description automatically generated"/>
          <p:cNvPicPr preferRelativeResize="0"/>
          <p:nvPr/>
        </p:nvPicPr>
        <p:blipFill rotWithShape="1">
          <a:blip r:embed="rId7">
            <a:alphaModFix/>
          </a:blip>
          <a:srcRect/>
          <a:stretch/>
        </p:blipFill>
        <p:spPr>
          <a:xfrm>
            <a:off x="9745135" y="1901355"/>
            <a:ext cx="2377494" cy="1584996"/>
          </a:xfrm>
          <a:prstGeom prst="rect">
            <a:avLst/>
          </a:prstGeom>
          <a:noFill/>
          <a:ln>
            <a:noFill/>
          </a:ln>
        </p:spPr>
      </p:pic>
      <p:pic>
        <p:nvPicPr>
          <p:cNvPr id="139" name="Google Shape;139;p17" descr="Text&#10;&#10;Description automatically generated with medium confidence"/>
          <p:cNvPicPr preferRelativeResize="0"/>
          <p:nvPr/>
        </p:nvPicPr>
        <p:blipFill rotWithShape="1">
          <a:blip r:embed="rId8">
            <a:alphaModFix/>
          </a:blip>
          <a:srcRect/>
          <a:stretch/>
        </p:blipFill>
        <p:spPr>
          <a:xfrm>
            <a:off x="209309" y="3641742"/>
            <a:ext cx="2613469" cy="1325563"/>
          </a:xfrm>
          <a:prstGeom prst="rect">
            <a:avLst/>
          </a:prstGeom>
          <a:noFill/>
          <a:ln>
            <a:noFill/>
          </a:ln>
        </p:spPr>
      </p:pic>
      <p:pic>
        <p:nvPicPr>
          <p:cNvPr id="140" name="Google Shape;140;p17" descr="Logo&#10;&#10;Description automatically generated"/>
          <p:cNvPicPr preferRelativeResize="0"/>
          <p:nvPr/>
        </p:nvPicPr>
        <p:blipFill rotWithShape="1">
          <a:blip r:embed="rId9">
            <a:alphaModFix/>
          </a:blip>
          <a:srcRect/>
          <a:stretch/>
        </p:blipFill>
        <p:spPr>
          <a:xfrm>
            <a:off x="3089312" y="3616692"/>
            <a:ext cx="1368492" cy="1589217"/>
          </a:xfrm>
          <a:prstGeom prst="rect">
            <a:avLst/>
          </a:prstGeom>
          <a:noFill/>
          <a:ln>
            <a:noFill/>
          </a:ln>
        </p:spPr>
      </p:pic>
      <p:pic>
        <p:nvPicPr>
          <p:cNvPr id="141" name="Google Shape;141;p17" descr="Logo&#10;&#10;Description automatically generated"/>
          <p:cNvPicPr preferRelativeResize="0"/>
          <p:nvPr/>
        </p:nvPicPr>
        <p:blipFill rotWithShape="1">
          <a:blip r:embed="rId10">
            <a:alphaModFix/>
          </a:blip>
          <a:srcRect/>
          <a:stretch/>
        </p:blipFill>
        <p:spPr>
          <a:xfrm>
            <a:off x="4645922" y="3371340"/>
            <a:ext cx="2013352" cy="2013352"/>
          </a:xfrm>
          <a:prstGeom prst="rect">
            <a:avLst/>
          </a:prstGeom>
          <a:noFill/>
          <a:ln>
            <a:noFill/>
          </a:ln>
        </p:spPr>
      </p:pic>
      <p:pic>
        <p:nvPicPr>
          <p:cNvPr id="142" name="Google Shape;142;p17" descr="Logo, company name&#10;&#10;Description automatically generated"/>
          <p:cNvPicPr preferRelativeResize="0"/>
          <p:nvPr/>
        </p:nvPicPr>
        <p:blipFill rotWithShape="1">
          <a:blip r:embed="rId11">
            <a:alphaModFix/>
          </a:blip>
          <a:srcRect/>
          <a:stretch/>
        </p:blipFill>
        <p:spPr>
          <a:xfrm>
            <a:off x="7035049" y="3624190"/>
            <a:ext cx="2962488" cy="1549820"/>
          </a:xfrm>
          <a:prstGeom prst="rect">
            <a:avLst/>
          </a:prstGeom>
          <a:noFill/>
          <a:ln>
            <a:noFill/>
          </a:ln>
        </p:spPr>
      </p:pic>
      <p:pic>
        <p:nvPicPr>
          <p:cNvPr id="143" name="Google Shape;143;p17" descr="A picture containing schematic&#10;&#10;Description automatically generated"/>
          <p:cNvPicPr preferRelativeResize="0"/>
          <p:nvPr/>
        </p:nvPicPr>
        <p:blipFill rotWithShape="1">
          <a:blip r:embed="rId12">
            <a:alphaModFix/>
          </a:blip>
          <a:srcRect/>
          <a:stretch/>
        </p:blipFill>
        <p:spPr>
          <a:xfrm>
            <a:off x="448733" y="5097646"/>
            <a:ext cx="1263407" cy="1650462"/>
          </a:xfrm>
          <a:prstGeom prst="rect">
            <a:avLst/>
          </a:prstGeom>
          <a:noFill/>
          <a:ln>
            <a:noFill/>
          </a:ln>
        </p:spPr>
      </p:pic>
      <p:pic>
        <p:nvPicPr>
          <p:cNvPr id="144" name="Google Shape;144;p17" descr="Logo&#10;&#10;Description automatically generated with medium confidence"/>
          <p:cNvPicPr preferRelativeResize="0"/>
          <p:nvPr/>
        </p:nvPicPr>
        <p:blipFill rotWithShape="1">
          <a:blip r:embed="rId13">
            <a:alphaModFix/>
          </a:blip>
          <a:srcRect/>
          <a:stretch/>
        </p:blipFill>
        <p:spPr>
          <a:xfrm>
            <a:off x="10373312" y="3336756"/>
            <a:ext cx="1474128" cy="1760354"/>
          </a:xfrm>
          <a:prstGeom prst="rect">
            <a:avLst/>
          </a:prstGeom>
          <a:noFill/>
          <a:ln>
            <a:noFill/>
          </a:ln>
        </p:spPr>
      </p:pic>
      <p:pic>
        <p:nvPicPr>
          <p:cNvPr id="145" name="Google Shape;145;p17"/>
          <p:cNvPicPr preferRelativeResize="0"/>
          <p:nvPr/>
        </p:nvPicPr>
        <p:blipFill rotWithShape="1">
          <a:blip r:embed="rId14">
            <a:alphaModFix/>
          </a:blip>
          <a:srcRect/>
          <a:stretch/>
        </p:blipFill>
        <p:spPr>
          <a:xfrm>
            <a:off x="2041551" y="5441540"/>
            <a:ext cx="2604371" cy="1005840"/>
          </a:xfrm>
          <a:prstGeom prst="rect">
            <a:avLst/>
          </a:prstGeom>
          <a:noFill/>
          <a:ln>
            <a:noFill/>
          </a:ln>
        </p:spPr>
      </p:pic>
      <p:pic>
        <p:nvPicPr>
          <p:cNvPr id="146" name="Google Shape;146;p17"/>
          <p:cNvPicPr preferRelativeResize="0"/>
          <p:nvPr/>
        </p:nvPicPr>
        <p:blipFill rotWithShape="1">
          <a:blip r:embed="rId15">
            <a:alphaModFix/>
          </a:blip>
          <a:srcRect/>
          <a:stretch/>
        </p:blipFill>
        <p:spPr>
          <a:xfrm>
            <a:off x="4975333" y="5518993"/>
            <a:ext cx="2692561" cy="807768"/>
          </a:xfrm>
          <a:prstGeom prst="rect">
            <a:avLst/>
          </a:prstGeom>
          <a:noFill/>
          <a:ln>
            <a:noFill/>
          </a:ln>
        </p:spPr>
      </p:pic>
      <p:pic>
        <p:nvPicPr>
          <p:cNvPr id="147" name="Google Shape;147;p17" descr="A picture containing text, clipart&#10;&#10;Description automatically generated"/>
          <p:cNvPicPr preferRelativeResize="0"/>
          <p:nvPr/>
        </p:nvPicPr>
        <p:blipFill rotWithShape="1">
          <a:blip r:embed="rId16">
            <a:alphaModFix/>
          </a:blip>
          <a:srcRect/>
          <a:stretch/>
        </p:blipFill>
        <p:spPr>
          <a:xfrm>
            <a:off x="8024285" y="5521865"/>
            <a:ext cx="3441700" cy="901700"/>
          </a:xfrm>
          <a:prstGeom prst="rect">
            <a:avLst/>
          </a:prstGeom>
          <a:noFill/>
          <a:ln>
            <a:noFill/>
          </a:ln>
        </p:spPr>
      </p:pic>
      <p:pic>
        <p:nvPicPr>
          <p:cNvPr id="2" name="Picture 1" descr="Icon&#10;&#10;Description automatically generated">
            <a:extLst>
              <a:ext uri="{FF2B5EF4-FFF2-40B4-BE49-F238E27FC236}">
                <a16:creationId xmlns:a16="http://schemas.microsoft.com/office/drawing/2014/main" id="{8C66736B-1497-BE6B-3279-FB13BB2FFCE7}"/>
              </a:ext>
            </a:extLst>
          </p:cNvPr>
          <p:cNvPicPr>
            <a:picLocks noChangeAspect="1"/>
          </p:cNvPicPr>
          <p:nvPr/>
        </p:nvPicPr>
        <p:blipFill>
          <a:blip r:embed="rId17"/>
          <a:stretch>
            <a:fillRect/>
          </a:stretch>
        </p:blipFill>
        <p:spPr>
          <a:xfrm>
            <a:off x="4254509" y="1881918"/>
            <a:ext cx="2075504" cy="1431773"/>
          </a:xfrm>
          <a:prstGeom prst="rect">
            <a:avLst/>
          </a:prstGeom>
        </p:spPr>
      </p:pic>
    </p:spTree>
    <p:extLst>
      <p:ext uri="{BB962C8B-B14F-4D97-AF65-F5344CB8AC3E}">
        <p14:creationId xmlns:p14="http://schemas.microsoft.com/office/powerpoint/2010/main" val="2215948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9"/>
          <p:cNvSpPr txBox="1">
            <a:spLocks noGrp="1"/>
          </p:cNvSpPr>
          <p:nvPr>
            <p:ph type="title"/>
          </p:nvPr>
        </p:nvSpPr>
        <p:spPr>
          <a:xfrm>
            <a:off x="-362310" y="0"/>
            <a:ext cx="12192000" cy="99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	Management Questions Developed by the MAC</a:t>
            </a:r>
            <a:endParaRPr dirty="0"/>
          </a:p>
        </p:txBody>
      </p:sp>
      <p:sp>
        <p:nvSpPr>
          <p:cNvPr id="511" name="Google Shape;511;p29"/>
          <p:cNvSpPr txBox="1">
            <a:spLocks noGrp="1"/>
          </p:cNvSpPr>
          <p:nvPr>
            <p:ph type="body" idx="1"/>
          </p:nvPr>
        </p:nvSpPr>
        <p:spPr>
          <a:xfrm>
            <a:off x="89140" y="1661678"/>
            <a:ext cx="7115355" cy="4351338"/>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000" dirty="0"/>
              <a:t>Assessing baseline conditions and subsequent trends of key metrics in EMPAs and non-EMPA estuaries:</a:t>
            </a:r>
            <a:endParaRPr dirty="0"/>
          </a:p>
          <a:p>
            <a:pPr lvl="1" algn="l" rtl="0">
              <a:lnSpc>
                <a:spcPct val="90000"/>
              </a:lnSpc>
              <a:spcBef>
                <a:spcPts val="500"/>
              </a:spcBef>
              <a:spcAft>
                <a:spcPts val="0"/>
              </a:spcAft>
              <a:buClr>
                <a:schemeClr val="dk1"/>
              </a:buClr>
              <a:buSzPct val="100000"/>
            </a:pPr>
            <a:r>
              <a:rPr lang="en-US" sz="1600" dirty="0"/>
              <a:t>Abundance, distribution, and conditions of habitats </a:t>
            </a:r>
            <a:endParaRPr dirty="0"/>
          </a:p>
          <a:p>
            <a:pPr lvl="1" algn="l" rtl="0">
              <a:lnSpc>
                <a:spcPct val="90000"/>
              </a:lnSpc>
              <a:spcBef>
                <a:spcPts val="500"/>
              </a:spcBef>
              <a:spcAft>
                <a:spcPts val="0"/>
              </a:spcAft>
              <a:buClr>
                <a:schemeClr val="dk1"/>
              </a:buClr>
              <a:buSzPct val="100000"/>
            </a:pPr>
            <a:r>
              <a:rPr lang="en-US" sz="1600" dirty="0"/>
              <a:t>Populations of native, culturally important, and special-status species</a:t>
            </a:r>
            <a:endParaRPr dirty="0"/>
          </a:p>
          <a:p>
            <a:pPr lvl="1" algn="l" rtl="0">
              <a:lnSpc>
                <a:spcPct val="90000"/>
              </a:lnSpc>
              <a:spcBef>
                <a:spcPts val="500"/>
              </a:spcBef>
              <a:spcAft>
                <a:spcPts val="0"/>
              </a:spcAft>
              <a:buClr>
                <a:schemeClr val="dk1"/>
              </a:buClr>
              <a:buSzPct val="100000"/>
            </a:pPr>
            <a:r>
              <a:rPr lang="en-US" sz="1600" dirty="0"/>
              <a:t>Populations of invasive species</a:t>
            </a:r>
            <a:endParaRPr dirty="0"/>
          </a:p>
          <a:p>
            <a:pPr marL="228600" lvl="0" indent="-228600" algn="l" rtl="0">
              <a:lnSpc>
                <a:spcPct val="90000"/>
              </a:lnSpc>
              <a:spcBef>
                <a:spcPts val="1000"/>
              </a:spcBef>
              <a:spcAft>
                <a:spcPts val="0"/>
              </a:spcAft>
              <a:buClr>
                <a:schemeClr val="dk1"/>
              </a:buClr>
              <a:buSzPct val="100000"/>
              <a:buChar char="•"/>
            </a:pPr>
            <a:r>
              <a:rPr lang="en-US" sz="2000" dirty="0"/>
              <a:t>Assessing the impacts of the following:</a:t>
            </a:r>
            <a:endParaRPr dirty="0"/>
          </a:p>
          <a:p>
            <a:pPr lvl="1" algn="l" rtl="0">
              <a:lnSpc>
                <a:spcPct val="90000"/>
              </a:lnSpc>
              <a:spcBef>
                <a:spcPts val="500"/>
              </a:spcBef>
              <a:spcAft>
                <a:spcPts val="0"/>
              </a:spcAft>
              <a:buClr>
                <a:schemeClr val="dk1"/>
              </a:buClr>
              <a:buSzPct val="100000"/>
            </a:pPr>
            <a:r>
              <a:rPr lang="en-US" sz="1600" dirty="0"/>
              <a:t>Conservation status</a:t>
            </a:r>
            <a:endParaRPr dirty="0"/>
          </a:p>
          <a:p>
            <a:pPr lvl="1" algn="l" rtl="0">
              <a:lnSpc>
                <a:spcPct val="90000"/>
              </a:lnSpc>
              <a:spcBef>
                <a:spcPts val="500"/>
              </a:spcBef>
              <a:spcAft>
                <a:spcPts val="0"/>
              </a:spcAft>
              <a:buClr>
                <a:schemeClr val="dk1"/>
              </a:buClr>
              <a:buSzPct val="100000"/>
            </a:pPr>
            <a:r>
              <a:rPr lang="en-US" sz="1600" dirty="0"/>
              <a:t>Recreation</a:t>
            </a:r>
            <a:endParaRPr dirty="0"/>
          </a:p>
          <a:p>
            <a:pPr lvl="1" algn="l" rtl="0">
              <a:lnSpc>
                <a:spcPct val="90000"/>
              </a:lnSpc>
              <a:spcBef>
                <a:spcPts val="500"/>
              </a:spcBef>
              <a:spcAft>
                <a:spcPts val="0"/>
              </a:spcAft>
              <a:buClr>
                <a:schemeClr val="dk1"/>
              </a:buClr>
              <a:buSzPct val="100000"/>
            </a:pPr>
            <a:r>
              <a:rPr lang="en-US" sz="1600" dirty="0"/>
              <a:t>Climate change, including sea level rise, ocean acidification, and flow/sediment delivery</a:t>
            </a:r>
            <a:endParaRPr dirty="0"/>
          </a:p>
          <a:p>
            <a:pPr lvl="1" algn="l" rtl="0">
              <a:lnSpc>
                <a:spcPct val="90000"/>
              </a:lnSpc>
              <a:spcBef>
                <a:spcPts val="500"/>
              </a:spcBef>
              <a:spcAft>
                <a:spcPts val="0"/>
              </a:spcAft>
              <a:buClr>
                <a:schemeClr val="dk1"/>
              </a:buClr>
              <a:buSzPct val="100000"/>
            </a:pPr>
            <a:r>
              <a:rPr lang="en-US" sz="1600" dirty="0"/>
              <a:t>Upstream water diversions, pollution, and watershed management</a:t>
            </a:r>
            <a:endParaRPr dirty="0"/>
          </a:p>
          <a:p>
            <a:pPr marL="228600" lvl="0" indent="-228600" algn="l" rtl="0">
              <a:lnSpc>
                <a:spcPct val="90000"/>
              </a:lnSpc>
              <a:spcBef>
                <a:spcPts val="1000"/>
              </a:spcBef>
              <a:spcAft>
                <a:spcPts val="0"/>
              </a:spcAft>
              <a:buClr>
                <a:schemeClr val="dk1"/>
              </a:buClr>
              <a:buSzPct val="100000"/>
              <a:buChar char="•"/>
            </a:pPr>
            <a:r>
              <a:rPr lang="en-US" sz="2000" dirty="0"/>
              <a:t>Developing information to support planning for:</a:t>
            </a:r>
            <a:endParaRPr dirty="0"/>
          </a:p>
          <a:p>
            <a:pPr lvl="1" algn="l" rtl="0">
              <a:lnSpc>
                <a:spcPct val="90000"/>
              </a:lnSpc>
              <a:spcBef>
                <a:spcPts val="500"/>
              </a:spcBef>
              <a:spcAft>
                <a:spcPts val="0"/>
              </a:spcAft>
              <a:buClr>
                <a:schemeClr val="dk1"/>
              </a:buClr>
              <a:buSzPct val="100000"/>
            </a:pPr>
            <a:r>
              <a:rPr lang="en-US" sz="1600" dirty="0"/>
              <a:t>Mouth/inlet management</a:t>
            </a:r>
            <a:endParaRPr dirty="0"/>
          </a:p>
          <a:p>
            <a:pPr lvl="1" algn="l" rtl="0">
              <a:lnSpc>
                <a:spcPct val="90000"/>
              </a:lnSpc>
              <a:spcBef>
                <a:spcPts val="500"/>
              </a:spcBef>
              <a:spcAft>
                <a:spcPts val="0"/>
              </a:spcAft>
              <a:buClr>
                <a:schemeClr val="dk1"/>
              </a:buClr>
              <a:buSzPct val="100000"/>
            </a:pPr>
            <a:r>
              <a:rPr lang="en-US" sz="1600" dirty="0"/>
              <a:t>Restoration, enhancement, and adaptive management</a:t>
            </a:r>
            <a:endParaRPr dirty="0"/>
          </a:p>
          <a:p>
            <a:pPr lvl="1" algn="l" rtl="0">
              <a:lnSpc>
                <a:spcPct val="90000"/>
              </a:lnSpc>
              <a:spcBef>
                <a:spcPts val="500"/>
              </a:spcBef>
              <a:spcAft>
                <a:spcPts val="0"/>
              </a:spcAft>
              <a:buClr>
                <a:schemeClr val="dk1"/>
              </a:buClr>
              <a:buSzPct val="100000"/>
            </a:pPr>
            <a:r>
              <a:rPr lang="en-US" sz="1600" dirty="0"/>
              <a:t>Inland migration of habitats</a:t>
            </a:r>
            <a:endParaRPr dirty="0"/>
          </a:p>
          <a:p>
            <a:pPr lvl="1" algn="l" rtl="0">
              <a:lnSpc>
                <a:spcPct val="90000"/>
              </a:lnSpc>
              <a:spcBef>
                <a:spcPts val="500"/>
              </a:spcBef>
              <a:spcAft>
                <a:spcPts val="0"/>
              </a:spcAft>
              <a:buClr>
                <a:schemeClr val="dk1"/>
              </a:buClr>
              <a:buSzPct val="100000"/>
            </a:pPr>
            <a:r>
              <a:rPr lang="en-US" sz="1600" dirty="0"/>
              <a:t>Infrastructure re-alignment</a:t>
            </a:r>
            <a:endParaRPr dirty="0"/>
          </a:p>
        </p:txBody>
      </p:sp>
      <p:pic>
        <p:nvPicPr>
          <p:cNvPr id="2" name="Google Shape;522;p31" descr="Table&#10;&#10;Description automatically generated">
            <a:extLst>
              <a:ext uri="{FF2B5EF4-FFF2-40B4-BE49-F238E27FC236}">
                <a16:creationId xmlns:a16="http://schemas.microsoft.com/office/drawing/2014/main" id="{BA7B035C-12A6-C31D-9088-D710B0B73042}"/>
              </a:ext>
            </a:extLst>
          </p:cNvPr>
          <p:cNvPicPr preferRelativeResize="0"/>
          <p:nvPr/>
        </p:nvPicPr>
        <p:blipFill rotWithShape="1">
          <a:blip r:embed="rId3">
            <a:alphaModFix/>
          </a:blip>
          <a:srcRect t="9176" r="48795"/>
          <a:stretch/>
        </p:blipFill>
        <p:spPr>
          <a:xfrm>
            <a:off x="7375585" y="997849"/>
            <a:ext cx="4727275" cy="56789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87AA-270A-7FC6-A260-D7FDB584AE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F95BF-DF39-8B3B-94A0-44B6749D424B}"/>
              </a:ext>
            </a:extLst>
          </p:cNvPr>
          <p:cNvSpPr>
            <a:spLocks noGrp="1"/>
          </p:cNvSpPr>
          <p:nvPr>
            <p:ph idx="1"/>
          </p:nvPr>
        </p:nvSpPr>
        <p:spPr>
          <a:xfrm>
            <a:off x="838200" y="1209599"/>
            <a:ext cx="10515600" cy="5582094"/>
          </a:xfrm>
        </p:spPr>
        <p:txBody>
          <a:bodyPr>
            <a:normAutofit/>
          </a:bodyPr>
          <a:lstStyle/>
          <a:p>
            <a:r>
              <a:rPr lang="en-US" sz="2800" dirty="0"/>
              <a:t>Incorporate standard protocols to:</a:t>
            </a:r>
          </a:p>
          <a:p>
            <a:pPr lvl="1">
              <a:buFont typeface="Wingdings" panose="05000000000000000000" pitchFamily="2" charset="2"/>
              <a:buChar char="ü"/>
            </a:pPr>
            <a:r>
              <a:rPr lang="en-US" sz="2400" dirty="0"/>
              <a:t>assess condition</a:t>
            </a:r>
          </a:p>
          <a:p>
            <a:pPr lvl="1">
              <a:buFont typeface="Wingdings" panose="05000000000000000000" pitchFamily="2" charset="2"/>
              <a:buChar char="ü"/>
            </a:pPr>
            <a:r>
              <a:rPr lang="en-US" sz="2400" dirty="0"/>
              <a:t>evaluate alternatives</a:t>
            </a:r>
          </a:p>
          <a:p>
            <a:pPr lvl="1">
              <a:buFont typeface="Wingdings" panose="05000000000000000000" pitchFamily="2" charset="2"/>
              <a:buChar char="ü"/>
            </a:pPr>
            <a:r>
              <a:rPr lang="en-US" sz="2400" dirty="0"/>
              <a:t>Identify potential mitigation areas</a:t>
            </a:r>
          </a:p>
          <a:p>
            <a:endParaRPr lang="en-US" sz="2800" dirty="0"/>
          </a:p>
          <a:p>
            <a:r>
              <a:rPr lang="en-US" sz="2800" dirty="0"/>
              <a:t>Use indicators and protocols in mitigation monitoring requirements and performance standards</a:t>
            </a:r>
          </a:p>
          <a:p>
            <a:endParaRPr lang="en-US" sz="2800" dirty="0"/>
          </a:p>
          <a:p>
            <a:r>
              <a:rPr lang="en-US" sz="2800" dirty="0"/>
              <a:t>Support and take advantage of the sentinel site/reference site monitoring</a:t>
            </a:r>
          </a:p>
          <a:p>
            <a:pPr lvl="1"/>
            <a:endParaRPr lang="en-US" sz="2400" dirty="0"/>
          </a:p>
          <a:p>
            <a:r>
              <a:rPr lang="en-US" sz="2800" dirty="0"/>
              <a:t>Incorporate data into estuary portal</a:t>
            </a:r>
          </a:p>
          <a:p>
            <a:endParaRPr lang="en-US" sz="2800" dirty="0"/>
          </a:p>
        </p:txBody>
      </p:sp>
      <p:sp>
        <p:nvSpPr>
          <p:cNvPr id="5" name="Title 4">
            <a:extLst>
              <a:ext uri="{FF2B5EF4-FFF2-40B4-BE49-F238E27FC236}">
                <a16:creationId xmlns:a16="http://schemas.microsoft.com/office/drawing/2014/main" id="{77B67941-36A9-408A-2245-C5C29F09BDB7}"/>
              </a:ext>
            </a:extLst>
          </p:cNvPr>
          <p:cNvSpPr>
            <a:spLocks noGrp="1"/>
          </p:cNvSpPr>
          <p:nvPr>
            <p:ph type="title"/>
          </p:nvPr>
        </p:nvSpPr>
        <p:spPr>
          <a:xfrm>
            <a:off x="838200" y="103371"/>
            <a:ext cx="10515600" cy="1155331"/>
          </a:xfrm>
        </p:spPr>
        <p:txBody>
          <a:bodyPr/>
          <a:lstStyle/>
          <a:p>
            <a:r>
              <a:rPr lang="en-US" dirty="0"/>
              <a:t>Partnering with Permitting Agencies</a:t>
            </a:r>
          </a:p>
        </p:txBody>
      </p:sp>
    </p:spTree>
    <p:extLst>
      <p:ext uri="{BB962C8B-B14F-4D97-AF65-F5344CB8AC3E}">
        <p14:creationId xmlns:p14="http://schemas.microsoft.com/office/powerpoint/2010/main" val="238686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28637" y="336633"/>
            <a:ext cx="11210925" cy="1365250"/>
          </a:xfrm>
        </p:spPr>
        <p:txBody>
          <a:bodyPr>
            <a:noAutofit/>
          </a:bodyPr>
          <a:lstStyle/>
          <a:p>
            <a:r>
              <a:rPr lang="en-US" sz="4000" dirty="0"/>
              <a:t>California Water Quality Monitoring Council &amp; California Estuary Monitoring Workgroup (CEMW)</a:t>
            </a:r>
            <a:br>
              <a:rPr lang="en-US" sz="4000" dirty="0"/>
            </a:br>
            <a:endParaRPr lang="en-US" sz="4000" dirty="0"/>
          </a:p>
        </p:txBody>
      </p:sp>
      <p:sp>
        <p:nvSpPr>
          <p:cNvPr id="3" name="Content Placeholder 2"/>
          <p:cNvSpPr>
            <a:spLocks noGrp="1"/>
          </p:cNvSpPr>
          <p:nvPr>
            <p:ph idx="1"/>
          </p:nvPr>
        </p:nvSpPr>
        <p:spPr>
          <a:xfrm>
            <a:off x="376238" y="1498242"/>
            <a:ext cx="11287125" cy="4884737"/>
          </a:xfrm>
        </p:spPr>
        <p:txBody>
          <a:bodyPr>
            <a:normAutofit fontScale="85000" lnSpcReduction="20000"/>
          </a:bodyPr>
          <a:lstStyle/>
          <a:p>
            <a:pPr>
              <a:buClr>
                <a:schemeClr val="accent3"/>
              </a:buClr>
              <a:defRPr/>
            </a:pPr>
            <a:r>
              <a:rPr lang="en-US" dirty="0"/>
              <a:t>California Water Quality Monitoring Council</a:t>
            </a:r>
          </a:p>
          <a:p>
            <a:pPr marL="736092" lvl="1" indent="-342900">
              <a:defRPr/>
            </a:pPr>
            <a:r>
              <a:rPr lang="en-US" dirty="0"/>
              <a:t>Established by Ca. Legislature in 2006 (SB 1070)</a:t>
            </a:r>
          </a:p>
          <a:p>
            <a:pPr marL="736092" lvl="1" indent="-342900">
              <a:defRPr/>
            </a:pPr>
            <a:r>
              <a:rPr lang="en-US" dirty="0"/>
              <a:t>Co-chaired by Natural Resources Agency and CalEPA</a:t>
            </a:r>
          </a:p>
          <a:p>
            <a:pPr marL="736092" lvl="1" indent="-342900">
              <a:defRPr/>
            </a:pPr>
            <a:endParaRPr lang="en-US" dirty="0"/>
          </a:p>
          <a:p>
            <a:pPr>
              <a:buClr>
                <a:schemeClr val="accent3"/>
              </a:buClr>
              <a:defRPr/>
            </a:pPr>
            <a:r>
              <a:rPr lang="en-US" dirty="0"/>
              <a:t>Two Major Goals:</a:t>
            </a:r>
          </a:p>
          <a:p>
            <a:pPr marL="736092" lvl="1" indent="-342900">
              <a:defRPr/>
            </a:pPr>
            <a:r>
              <a:rPr lang="en-US" dirty="0"/>
              <a:t>Improve coordination of water quality monitoring programs in California</a:t>
            </a:r>
          </a:p>
          <a:p>
            <a:pPr marL="736092" lvl="1" indent="-342900">
              <a:defRPr/>
            </a:pPr>
            <a:r>
              <a:rPr lang="en-US" dirty="0"/>
              <a:t> Make information more accessible to agencies and the public (web portals)</a:t>
            </a:r>
          </a:p>
          <a:p>
            <a:pPr marL="393192" lvl="1" indent="0">
              <a:buNone/>
              <a:defRPr/>
            </a:pPr>
            <a:endParaRPr lang="en-US" dirty="0"/>
          </a:p>
          <a:p>
            <a:pPr marL="278892" indent="-342900">
              <a:defRPr/>
            </a:pPr>
            <a:r>
              <a:rPr lang="en-US" dirty="0"/>
              <a:t>California Estuary Monitoring Workgroup</a:t>
            </a:r>
          </a:p>
          <a:p>
            <a:pPr lvl="1"/>
            <a:r>
              <a:rPr lang="en-US" dirty="0">
                <a:effectLst/>
                <a:ea typeface="Calibri" panose="020F0502020204030204" pitchFamily="34" charset="0"/>
              </a:rPr>
              <a:t>improve data sharing and access to help leverage resources</a:t>
            </a:r>
          </a:p>
          <a:p>
            <a:pPr lvl="1"/>
            <a:r>
              <a:rPr lang="en-US" dirty="0">
                <a:effectLst/>
                <a:ea typeface="Calibri" panose="020F0502020204030204" pitchFamily="34" charset="0"/>
              </a:rPr>
              <a:t>share tools and approaches and increase standardization</a:t>
            </a:r>
          </a:p>
          <a:p>
            <a:pPr lvl="1"/>
            <a:r>
              <a:rPr lang="en-US" dirty="0">
                <a:solidFill>
                  <a:srgbClr val="C00000"/>
                </a:solidFill>
                <a:ea typeface="Calibri" panose="020F0502020204030204" pitchFamily="34" charset="0"/>
              </a:rPr>
              <a:t>Current priority initiatives</a:t>
            </a:r>
          </a:p>
          <a:p>
            <a:pPr lvl="2"/>
            <a:r>
              <a:rPr lang="en-US" dirty="0">
                <a:solidFill>
                  <a:srgbClr val="C00000"/>
                </a:solidFill>
                <a:ea typeface="Calibri" panose="020F0502020204030204" pitchFamily="34" charset="0"/>
              </a:rPr>
              <a:t>Website/catalogue of existing monitoring programs in California</a:t>
            </a:r>
          </a:p>
          <a:p>
            <a:pPr lvl="2"/>
            <a:r>
              <a:rPr lang="en-US" dirty="0">
                <a:solidFill>
                  <a:srgbClr val="C00000"/>
                </a:solidFill>
                <a:ea typeface="Calibri" panose="020F0502020204030204" pitchFamily="34" charset="0"/>
              </a:rPr>
              <a:t>Develop statewide guiding questions and conceptual models</a:t>
            </a:r>
            <a:endParaRPr lang="en-US" dirty="0">
              <a:solidFill>
                <a:srgbClr val="C00000"/>
              </a:solidFill>
            </a:endParaRPr>
          </a:p>
          <a:p>
            <a:pPr marL="278892" indent="-342900">
              <a:defRPr/>
            </a:pPr>
            <a:endParaRPr lang="en-US" dirty="0"/>
          </a:p>
          <a:p>
            <a:pPr marL="393192" lvl="1" indent="0">
              <a:buNone/>
              <a:defRPr/>
            </a:pPr>
            <a:endParaRPr lang="en-US" dirty="0"/>
          </a:p>
        </p:txBody>
      </p:sp>
      <p:pic>
        <p:nvPicPr>
          <p:cNvPr id="5" name="Picture 4" descr="Logo, company name&#10;&#10;Description automatically generated">
            <a:extLst>
              <a:ext uri="{FF2B5EF4-FFF2-40B4-BE49-F238E27FC236}">
                <a16:creationId xmlns:a16="http://schemas.microsoft.com/office/drawing/2014/main" id="{76C685E8-B1CB-0A9F-51BD-FDB345041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55" y="4020149"/>
            <a:ext cx="1762445" cy="267921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1D876-A702-F0DA-5334-7AAA21D56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4EC0C-ECFB-8FB7-452C-96CE90F8C724}"/>
              </a:ext>
            </a:extLst>
          </p:cNvPr>
          <p:cNvSpPr>
            <a:spLocks noGrp="1"/>
          </p:cNvSpPr>
          <p:nvPr>
            <p:ph type="title"/>
          </p:nvPr>
        </p:nvSpPr>
        <p:spPr>
          <a:xfrm>
            <a:off x="831850" y="1709739"/>
            <a:ext cx="10515600" cy="912692"/>
          </a:xfrm>
          <a:solidFill>
            <a:schemeClr val="tx2">
              <a:lumMod val="90000"/>
              <a:lumOff val="10000"/>
            </a:schemeClr>
          </a:solidFill>
        </p:spPr>
        <p:txBody>
          <a:bodyPr>
            <a:normAutofit fontScale="90000"/>
          </a:bodyPr>
          <a:lstStyle/>
          <a:p>
            <a:r>
              <a:rPr lang="en-US" sz="5400" dirty="0">
                <a:solidFill>
                  <a:schemeClr val="bg1"/>
                </a:solidFill>
              </a:rPr>
              <a:t>Evaluation of Success Requires Context</a:t>
            </a:r>
          </a:p>
        </p:txBody>
      </p:sp>
      <p:sp>
        <p:nvSpPr>
          <p:cNvPr id="3" name="Content Placeholder 2">
            <a:extLst>
              <a:ext uri="{FF2B5EF4-FFF2-40B4-BE49-F238E27FC236}">
                <a16:creationId xmlns:a16="http://schemas.microsoft.com/office/drawing/2014/main" id="{F9E8211D-4974-5313-394E-B26687B4CBA5}"/>
              </a:ext>
            </a:extLst>
          </p:cNvPr>
          <p:cNvSpPr>
            <a:spLocks noGrp="1"/>
          </p:cNvSpPr>
          <p:nvPr>
            <p:ph type="body" idx="1"/>
          </p:nvPr>
        </p:nvSpPr>
        <p:spPr>
          <a:xfrm>
            <a:off x="831850" y="3140226"/>
            <a:ext cx="10515600" cy="2113261"/>
          </a:xfrm>
        </p:spPr>
        <p:txBody>
          <a:bodyPr>
            <a:normAutofit/>
          </a:bodyPr>
          <a:lstStyle/>
          <a:p>
            <a:r>
              <a:rPr lang="en-US" dirty="0">
                <a:solidFill>
                  <a:schemeClr val="tx1"/>
                </a:solidFill>
              </a:rPr>
              <a:t>There needs to be a common set of sentinel sites to help contextualize site-specific monitoring results</a:t>
            </a:r>
          </a:p>
          <a:p>
            <a:endParaRPr lang="en-US" dirty="0">
              <a:solidFill>
                <a:schemeClr val="tx1"/>
              </a:solidFill>
            </a:endParaRPr>
          </a:p>
          <a:p>
            <a:r>
              <a:rPr lang="en-US" dirty="0">
                <a:solidFill>
                  <a:schemeClr val="tx1"/>
                </a:solidFill>
              </a:rPr>
              <a:t>There should be coherence between regional and site-based monitoring</a:t>
            </a:r>
          </a:p>
        </p:txBody>
      </p:sp>
    </p:spTree>
    <p:extLst>
      <p:ext uri="{BB962C8B-B14F-4D97-AF65-F5344CB8AC3E}">
        <p14:creationId xmlns:p14="http://schemas.microsoft.com/office/powerpoint/2010/main" val="1773019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9253-BF81-46FE-AABC-346A81BFE2AF}"/>
              </a:ext>
            </a:extLst>
          </p:cNvPr>
          <p:cNvSpPr>
            <a:spLocks noGrp="1"/>
          </p:cNvSpPr>
          <p:nvPr>
            <p:ph type="title"/>
          </p:nvPr>
        </p:nvSpPr>
        <p:spPr>
          <a:xfrm>
            <a:off x="180975" y="141349"/>
            <a:ext cx="12011025" cy="1325563"/>
          </a:xfrm>
        </p:spPr>
        <p:txBody>
          <a:bodyPr>
            <a:normAutofit/>
          </a:bodyPr>
          <a:lstStyle/>
          <a:p>
            <a:pPr algn="ctr"/>
            <a:r>
              <a:rPr lang="en-US" sz="4000" dirty="0"/>
              <a:t>Successful Relative to “What”: Setting Expectations</a:t>
            </a:r>
          </a:p>
        </p:txBody>
      </p:sp>
      <p:sp>
        <p:nvSpPr>
          <p:cNvPr id="3" name="Content Placeholder 2">
            <a:extLst>
              <a:ext uri="{FF2B5EF4-FFF2-40B4-BE49-F238E27FC236}">
                <a16:creationId xmlns:a16="http://schemas.microsoft.com/office/drawing/2014/main" id="{8CEF586E-BDD8-4C65-81BC-661563EDCCBE}"/>
              </a:ext>
            </a:extLst>
          </p:cNvPr>
          <p:cNvSpPr>
            <a:spLocks noGrp="1"/>
          </p:cNvSpPr>
          <p:nvPr>
            <p:ph idx="1"/>
          </p:nvPr>
        </p:nvSpPr>
        <p:spPr/>
        <p:txBody>
          <a:bodyPr/>
          <a:lstStyle/>
          <a:p>
            <a:r>
              <a:rPr lang="en-US" dirty="0"/>
              <a:t>Sentinel site</a:t>
            </a:r>
          </a:p>
          <a:p>
            <a:pPr lvl="1"/>
            <a:r>
              <a:rPr lang="en-US" dirty="0"/>
              <a:t>Reference sites</a:t>
            </a:r>
          </a:p>
          <a:p>
            <a:endParaRPr lang="en-US" dirty="0"/>
          </a:p>
          <a:p>
            <a:r>
              <a:rPr lang="en-US" dirty="0"/>
              <a:t>Ambient condition</a:t>
            </a:r>
          </a:p>
          <a:p>
            <a:endParaRPr lang="en-US" dirty="0"/>
          </a:p>
          <a:p>
            <a:r>
              <a:rPr lang="en-US" dirty="0"/>
              <a:t>Regional/watershed goals</a:t>
            </a:r>
          </a:p>
          <a:p>
            <a:endParaRPr lang="en-US" dirty="0"/>
          </a:p>
          <a:p>
            <a:endParaRPr lang="en-US" dirty="0"/>
          </a:p>
        </p:txBody>
      </p:sp>
      <p:pic>
        <p:nvPicPr>
          <p:cNvPr id="4" name="Picture 3">
            <a:extLst>
              <a:ext uri="{FF2B5EF4-FFF2-40B4-BE49-F238E27FC236}">
                <a16:creationId xmlns:a16="http://schemas.microsoft.com/office/drawing/2014/main" id="{6F5E7A58-3BA8-478E-BA2A-2896FFED827C}"/>
              </a:ext>
            </a:extLst>
          </p:cNvPr>
          <p:cNvPicPr>
            <a:picLocks noChangeAspect="1"/>
          </p:cNvPicPr>
          <p:nvPr/>
        </p:nvPicPr>
        <p:blipFill>
          <a:blip r:embed="rId2"/>
          <a:stretch>
            <a:fillRect/>
          </a:stretch>
        </p:blipFill>
        <p:spPr>
          <a:xfrm>
            <a:off x="6267451" y="1466912"/>
            <a:ext cx="5449240" cy="4181348"/>
          </a:xfrm>
          <a:prstGeom prst="rect">
            <a:avLst/>
          </a:prstGeom>
        </p:spPr>
      </p:pic>
      <p:sp>
        <p:nvSpPr>
          <p:cNvPr id="5" name="TextBox 4">
            <a:extLst>
              <a:ext uri="{FF2B5EF4-FFF2-40B4-BE49-F238E27FC236}">
                <a16:creationId xmlns:a16="http://schemas.microsoft.com/office/drawing/2014/main" id="{26AD3EDF-CADC-4B3B-AB82-631A23D26253}"/>
              </a:ext>
            </a:extLst>
          </p:cNvPr>
          <p:cNvSpPr txBox="1"/>
          <p:nvPr/>
        </p:nvSpPr>
        <p:spPr>
          <a:xfrm>
            <a:off x="8769858" y="5783196"/>
            <a:ext cx="2946832" cy="369332"/>
          </a:xfrm>
          <a:prstGeom prst="rect">
            <a:avLst/>
          </a:prstGeom>
          <a:noFill/>
        </p:spPr>
        <p:txBody>
          <a:bodyPr wrap="none" rtlCol="0">
            <a:spAutoFit/>
          </a:bodyPr>
          <a:lstStyle/>
          <a:p>
            <a:r>
              <a:rPr lang="en-US" dirty="0"/>
              <a:t>Harris and Van Diggelen 2006</a:t>
            </a:r>
          </a:p>
        </p:txBody>
      </p:sp>
    </p:spTree>
    <p:extLst>
      <p:ext uri="{BB962C8B-B14F-4D97-AF65-F5344CB8AC3E}">
        <p14:creationId xmlns:p14="http://schemas.microsoft.com/office/powerpoint/2010/main" val="708708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B61A-03A9-7BC1-1A9A-5B1CA3330B71}"/>
              </a:ext>
            </a:extLst>
          </p:cNvPr>
          <p:cNvSpPr>
            <a:spLocks noGrp="1"/>
          </p:cNvSpPr>
          <p:nvPr>
            <p:ph type="title"/>
          </p:nvPr>
        </p:nvSpPr>
        <p:spPr>
          <a:xfrm>
            <a:off x="838200" y="178905"/>
            <a:ext cx="11490251" cy="1325563"/>
          </a:xfrm>
          <a:noFill/>
        </p:spPr>
        <p:txBody>
          <a:bodyPr/>
          <a:lstStyle/>
          <a:p>
            <a:r>
              <a:rPr lang="en-US" dirty="0"/>
              <a:t>Building a Sentinel Site Network</a:t>
            </a:r>
          </a:p>
        </p:txBody>
      </p:sp>
      <p:sp>
        <p:nvSpPr>
          <p:cNvPr id="3" name="Content Placeholder 2">
            <a:extLst>
              <a:ext uri="{FF2B5EF4-FFF2-40B4-BE49-F238E27FC236}">
                <a16:creationId xmlns:a16="http://schemas.microsoft.com/office/drawing/2014/main" id="{D127C850-68CC-A6CB-731C-5233BD8047A3}"/>
              </a:ext>
            </a:extLst>
          </p:cNvPr>
          <p:cNvSpPr>
            <a:spLocks noGrp="1"/>
          </p:cNvSpPr>
          <p:nvPr>
            <p:ph idx="1"/>
          </p:nvPr>
        </p:nvSpPr>
        <p:spPr>
          <a:xfrm>
            <a:off x="700863" y="1328538"/>
            <a:ext cx="10790274" cy="5174628"/>
          </a:xfrm>
        </p:spPr>
        <p:txBody>
          <a:bodyPr anchor="ctr">
            <a:normAutofit fontScale="92500" lnSpcReduction="20000"/>
          </a:bodyPr>
          <a:lstStyle/>
          <a:p>
            <a:pPr marL="0" marR="0" indent="0">
              <a:spcBef>
                <a:spcPts val="0"/>
              </a:spcBef>
              <a:spcAft>
                <a:spcPts val="0"/>
              </a:spcAft>
              <a:buNone/>
            </a:pPr>
            <a:r>
              <a:rPr lang="en-US" b="1" kern="100" dirty="0">
                <a:effectLst/>
                <a:ea typeface="Calibri" panose="020F0502020204030204" pitchFamily="34" charset="0"/>
                <a:cs typeface="Times New Roman" panose="02020603050405020304" pitchFamily="18" charset="0"/>
              </a:rPr>
              <a:t>Sentinel site: </a:t>
            </a:r>
            <a:r>
              <a:rPr lang="en-US" kern="100" dirty="0">
                <a:effectLst/>
                <a:ea typeface="Calibri" panose="020F0502020204030204" pitchFamily="34" charset="0"/>
                <a:cs typeface="Times New Roman" panose="02020603050405020304" pitchFamily="18" charset="0"/>
              </a:rPr>
              <a:t>Wetlands that are designated for long-term monitoring to track ecological condition through time, evaluate the effect of regional trends in external conditions/stressors, and as a basis of comparison (context) for restoration or mitigation sites</a:t>
            </a:r>
          </a:p>
          <a:p>
            <a:pPr marL="0" marR="0" indent="0">
              <a:spcBef>
                <a:spcPts val="0"/>
              </a:spcBef>
              <a:spcAft>
                <a:spcPts val="0"/>
              </a:spcAft>
              <a:buNone/>
            </a:pPr>
            <a:endParaRPr lang="en-US" kern="100"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b="1" kern="100" dirty="0">
                <a:ea typeface="Calibri" panose="020F0502020204030204" pitchFamily="34" charset="0"/>
                <a:cs typeface="Times New Roman" panose="02020603050405020304" pitchFamily="18" charset="0"/>
              </a:rPr>
              <a:t>Three categories:</a:t>
            </a:r>
          </a:p>
          <a:p>
            <a:pPr marL="514350" marR="0" indent="-514350">
              <a:spcBef>
                <a:spcPts val="0"/>
              </a:spcBef>
              <a:spcAft>
                <a:spcPts val="0"/>
              </a:spcAft>
              <a:buFont typeface="+mj-lt"/>
              <a:buAutoNum type="arabicPeriod"/>
            </a:pPr>
            <a:r>
              <a:rPr lang="en-US" sz="2600" b="1" kern="100" dirty="0">
                <a:ea typeface="Calibri" panose="020F0502020204030204" pitchFamily="34" charset="0"/>
                <a:cs typeface="Times New Roman" panose="02020603050405020304" pitchFamily="18" charset="0"/>
              </a:rPr>
              <a:t>Reference</a:t>
            </a:r>
            <a:r>
              <a:rPr lang="en-US" sz="2600" kern="100" dirty="0">
                <a:ea typeface="Calibri" panose="020F0502020204030204" pitchFamily="34" charset="0"/>
                <a:cs typeface="Times New Roman" panose="02020603050405020304" pitchFamily="18" charset="0"/>
              </a:rPr>
              <a:t> - sites that reflect the least altered wetlands in the landscape, and often the sites used to compare reference conditions for project-specific monitoring (</a:t>
            </a:r>
            <a:r>
              <a:rPr lang="en-US" sz="2600" i="1" kern="100" dirty="0">
                <a:ea typeface="Calibri" panose="020F0502020204030204" pitchFamily="34" charset="0"/>
                <a:cs typeface="Times New Roman" panose="02020603050405020304" pitchFamily="18" charset="0"/>
              </a:rPr>
              <a:t>not all sites will be reference for all functions</a:t>
            </a:r>
            <a:r>
              <a:rPr lang="en-US" sz="2600" kern="100" dirty="0">
                <a:ea typeface="Calibri" panose="020F0502020204030204" pitchFamily="34" charset="0"/>
                <a:cs typeface="Times New Roman" panose="02020603050405020304" pitchFamily="18" charset="0"/>
              </a:rPr>
              <a:t>).</a:t>
            </a:r>
          </a:p>
          <a:p>
            <a:pPr marL="514350" marR="0" indent="-514350">
              <a:spcBef>
                <a:spcPts val="0"/>
              </a:spcBef>
              <a:spcAft>
                <a:spcPts val="0"/>
              </a:spcAft>
              <a:buFont typeface="+mj-lt"/>
              <a:buAutoNum type="arabicPeriod"/>
            </a:pPr>
            <a:r>
              <a:rPr lang="en-US" sz="2600" b="1" kern="100" dirty="0">
                <a:ea typeface="Calibri" panose="020F0502020204030204" pitchFamily="34" charset="0"/>
                <a:cs typeface="Times New Roman" panose="02020603050405020304" pitchFamily="18" charset="0"/>
              </a:rPr>
              <a:t>Restoration</a:t>
            </a:r>
            <a:r>
              <a:rPr lang="en-US" sz="2600" kern="100" dirty="0">
                <a:ea typeface="Calibri" panose="020F0502020204030204" pitchFamily="34" charset="0"/>
                <a:cs typeface="Times New Roman" panose="02020603050405020304" pitchFamily="18" charset="0"/>
              </a:rPr>
              <a:t> – sites that have been or are presently being restored. These sites have undergone large-scale restoration and are sites that can be tracked over time to understand their long-term ecological progression.</a:t>
            </a:r>
          </a:p>
          <a:p>
            <a:pPr marL="514350" marR="0" indent="-514350">
              <a:spcBef>
                <a:spcPts val="0"/>
              </a:spcBef>
              <a:spcAft>
                <a:spcPts val="0"/>
              </a:spcAft>
              <a:buFont typeface="+mj-lt"/>
              <a:buAutoNum type="arabicPeriod"/>
            </a:pPr>
            <a:r>
              <a:rPr lang="en-US" sz="2600" b="1" kern="100" dirty="0">
                <a:ea typeface="Calibri" panose="020F0502020204030204" pitchFamily="34" charset="0"/>
                <a:cs typeface="Times New Roman" panose="02020603050405020304" pitchFamily="18" charset="0"/>
              </a:rPr>
              <a:t>Impacted/Degraded </a:t>
            </a:r>
            <a:r>
              <a:rPr lang="en-US" sz="2600" kern="100" dirty="0">
                <a:ea typeface="Calibri" panose="020F0502020204030204" pitchFamily="34" charset="0"/>
                <a:cs typeface="Times New Roman" panose="02020603050405020304" pitchFamily="18" charset="0"/>
              </a:rPr>
              <a:t>– sites that are identified to be impacted by or at risk of impact from factors such as a major development project. These sites could also be heavily degraded.</a:t>
            </a:r>
          </a:p>
        </p:txBody>
      </p:sp>
    </p:spTree>
    <p:extLst>
      <p:ext uri="{BB962C8B-B14F-4D97-AF65-F5344CB8AC3E}">
        <p14:creationId xmlns:p14="http://schemas.microsoft.com/office/powerpoint/2010/main" val="279075303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EF2F9-3640-189F-4143-47E8C7B59801}"/>
              </a:ext>
            </a:extLst>
          </p:cNvPr>
          <p:cNvSpPr>
            <a:spLocks noGrp="1"/>
          </p:cNvSpPr>
          <p:nvPr>
            <p:ph type="title"/>
          </p:nvPr>
        </p:nvSpPr>
        <p:spPr>
          <a:xfrm>
            <a:off x="713654" y="278861"/>
            <a:ext cx="10515600" cy="1325563"/>
          </a:xfrm>
        </p:spPr>
        <p:txBody>
          <a:bodyPr/>
          <a:lstStyle/>
          <a:p>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Can Monitoring Help Us Judge Success?</a:t>
            </a:r>
          </a:p>
        </p:txBody>
      </p:sp>
      <p:pic>
        <p:nvPicPr>
          <p:cNvPr id="4" name="Picture 3">
            <a:extLst>
              <a:ext uri="{FF2B5EF4-FFF2-40B4-BE49-F238E27FC236}">
                <a16:creationId xmlns:a16="http://schemas.microsoft.com/office/drawing/2014/main" id="{CF7B794B-ECC4-2513-BD9F-FCD234086B0A}"/>
              </a:ext>
            </a:extLst>
          </p:cNvPr>
          <p:cNvPicPr>
            <a:picLocks noChangeAspect="1"/>
          </p:cNvPicPr>
          <p:nvPr/>
        </p:nvPicPr>
        <p:blipFill>
          <a:blip r:embed="rId2"/>
          <a:stretch>
            <a:fillRect/>
          </a:stretch>
        </p:blipFill>
        <p:spPr>
          <a:xfrm>
            <a:off x="7484802" y="1462692"/>
            <a:ext cx="4397212" cy="5015746"/>
          </a:xfrm>
          <a:prstGeom prst="rect">
            <a:avLst/>
          </a:prstGeom>
        </p:spPr>
      </p:pic>
      <p:sp>
        <p:nvSpPr>
          <p:cNvPr id="5" name="TextBox 4">
            <a:extLst>
              <a:ext uri="{FF2B5EF4-FFF2-40B4-BE49-F238E27FC236}">
                <a16:creationId xmlns:a16="http://schemas.microsoft.com/office/drawing/2014/main" id="{D00AB09F-A5F8-4EF7-5182-CD26405ED094}"/>
              </a:ext>
            </a:extLst>
          </p:cNvPr>
          <p:cNvSpPr txBox="1"/>
          <p:nvPr/>
        </p:nvSpPr>
        <p:spPr>
          <a:xfrm>
            <a:off x="7570158" y="6109106"/>
            <a:ext cx="1882054" cy="369332"/>
          </a:xfrm>
          <a:prstGeom prst="rect">
            <a:avLst/>
          </a:prstGeom>
          <a:noFill/>
        </p:spPr>
        <p:txBody>
          <a:bodyPr wrap="none" rtlCol="0">
            <a:spAutoFit/>
          </a:bodyPr>
          <a:lstStyle/>
          <a:p>
            <a:r>
              <a:rPr lang="en-US" dirty="0"/>
              <a:t>Source: </a:t>
            </a:r>
            <a:r>
              <a:rPr lang="en-US" dirty="0" err="1"/>
              <a:t>EcoAtlas</a:t>
            </a:r>
            <a:endParaRPr lang="en-US" dirty="0"/>
          </a:p>
        </p:txBody>
      </p:sp>
      <p:sp>
        <p:nvSpPr>
          <p:cNvPr id="6" name="Content Placeholder 2">
            <a:extLst>
              <a:ext uri="{FF2B5EF4-FFF2-40B4-BE49-F238E27FC236}">
                <a16:creationId xmlns:a16="http://schemas.microsoft.com/office/drawing/2014/main" id="{5E220052-F22A-910D-9518-E1006E50CC70}"/>
              </a:ext>
            </a:extLst>
          </p:cNvPr>
          <p:cNvSpPr txBox="1">
            <a:spLocks/>
          </p:cNvSpPr>
          <p:nvPr/>
        </p:nvSpPr>
        <p:spPr>
          <a:xfrm>
            <a:off x="536276" y="1757768"/>
            <a:ext cx="664660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success?</a:t>
            </a:r>
          </a:p>
          <a:p>
            <a:endParaRPr lang="en-US" dirty="0"/>
          </a:p>
          <a:p>
            <a:r>
              <a:rPr lang="en-US" dirty="0"/>
              <a:t>How does our concept of success change over time?</a:t>
            </a:r>
          </a:p>
          <a:p>
            <a:pPr lvl="1"/>
            <a:endParaRPr lang="en-US" dirty="0"/>
          </a:p>
          <a:p>
            <a:r>
              <a:rPr lang="en-US" dirty="0"/>
              <a:t>What tools and approaches are most effective?</a:t>
            </a:r>
          </a:p>
        </p:txBody>
      </p:sp>
    </p:spTree>
    <p:extLst>
      <p:ext uri="{BB962C8B-B14F-4D97-AF65-F5344CB8AC3E}">
        <p14:creationId xmlns:p14="http://schemas.microsoft.com/office/powerpoint/2010/main" val="52937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45A0-056B-F474-CD37-EDBEC451D487}"/>
              </a:ext>
            </a:extLst>
          </p:cNvPr>
          <p:cNvSpPr>
            <a:spLocks noGrp="1"/>
          </p:cNvSpPr>
          <p:nvPr>
            <p:ph type="title"/>
          </p:nvPr>
        </p:nvSpPr>
        <p:spPr>
          <a:noFill/>
        </p:spPr>
        <p:txBody>
          <a:bodyPr/>
          <a:lstStyle/>
          <a:p>
            <a:r>
              <a:rPr lang="en-US" dirty="0"/>
              <a:t>Defining Reference</a:t>
            </a:r>
          </a:p>
        </p:txBody>
      </p:sp>
      <p:sp>
        <p:nvSpPr>
          <p:cNvPr id="3" name="Content Placeholder 2">
            <a:extLst>
              <a:ext uri="{FF2B5EF4-FFF2-40B4-BE49-F238E27FC236}">
                <a16:creationId xmlns:a16="http://schemas.microsoft.com/office/drawing/2014/main" id="{13D1D68A-814B-659E-9722-3BF27BFC36B0}"/>
              </a:ext>
            </a:extLst>
          </p:cNvPr>
          <p:cNvSpPr>
            <a:spLocks noGrp="1"/>
          </p:cNvSpPr>
          <p:nvPr>
            <p:ph idx="1"/>
          </p:nvPr>
        </p:nvSpPr>
        <p:spPr/>
        <p:txBody>
          <a:bodyPr>
            <a:normAutofit lnSpcReduction="10000"/>
          </a:bodyPr>
          <a:lstStyle/>
          <a:p>
            <a:pPr marL="0" lvl="1" indent="0">
              <a:spcBef>
                <a:spcPts val="1000"/>
              </a:spcBef>
              <a:buNone/>
            </a:pPr>
            <a:r>
              <a:rPr lang="en-US" sz="2600" b="1" dirty="0"/>
              <a:t>Reference: </a:t>
            </a:r>
            <a:r>
              <a:rPr lang="en-US" sz="2600" dirty="0"/>
              <a:t>Sites that reflect the least altered wetlands in the landscape, and often the sites used to compare to for project-specific monitoring.</a:t>
            </a:r>
          </a:p>
          <a:p>
            <a:pPr marL="0" lvl="1" indent="0">
              <a:spcBef>
                <a:spcPts val="1000"/>
              </a:spcBef>
              <a:buNone/>
            </a:pPr>
            <a:endParaRPr lang="en-US" sz="2200" dirty="0"/>
          </a:p>
          <a:p>
            <a:pPr marL="457200" lvl="1" indent="-457200">
              <a:spcBef>
                <a:spcPts val="1000"/>
              </a:spcBef>
              <a:buFont typeface="+mj-lt"/>
              <a:buAutoNum type="arabicPeriod"/>
            </a:pPr>
            <a:r>
              <a:rPr lang="en-US" sz="2400" kern="100" dirty="0">
                <a:effectLst/>
                <a:ea typeface="Calibri" panose="020F0502020204030204" pitchFamily="34" charset="0"/>
                <a:cs typeface="Times New Roman" panose="02020603050405020304" pitchFamily="18" charset="0"/>
              </a:rPr>
              <a:t>We are evaluating reference at the </a:t>
            </a:r>
            <a:r>
              <a:rPr lang="en-US" sz="2400" b="1" kern="100" dirty="0">
                <a:effectLst/>
                <a:ea typeface="Calibri" panose="020F0502020204030204" pitchFamily="34" charset="0"/>
                <a:cs typeface="Times New Roman" panose="02020603050405020304" pitchFamily="18" charset="0"/>
              </a:rPr>
              <a:t>landscape level</a:t>
            </a:r>
            <a:r>
              <a:rPr lang="en-US" sz="2400" kern="100" dirty="0">
                <a:effectLst/>
                <a:ea typeface="Calibri" panose="020F0502020204030204" pitchFamily="34" charset="0"/>
                <a:cs typeface="Times New Roman" panose="02020603050405020304" pitchFamily="18" charset="0"/>
              </a:rPr>
              <a:t>, not per indicator.  A reference site is not indicator specific, rather a site is chosen more based on </a:t>
            </a:r>
            <a:r>
              <a:rPr lang="en-US" sz="2400" i="1" kern="100" dirty="0">
                <a:effectLst/>
                <a:ea typeface="Calibri" panose="020F0502020204030204" pitchFamily="34" charset="0"/>
                <a:cs typeface="Times New Roman" panose="02020603050405020304" pitchFamily="18" charset="0"/>
              </a:rPr>
              <a:t>minimal </a:t>
            </a:r>
            <a:r>
              <a:rPr lang="en-US" sz="2400" kern="100" dirty="0">
                <a:effectLst/>
                <a:ea typeface="Calibri" panose="020F0502020204030204" pitchFamily="34" charset="0"/>
                <a:cs typeface="Times New Roman" panose="02020603050405020304" pitchFamily="18" charset="0"/>
              </a:rPr>
              <a:t>stressors. </a:t>
            </a:r>
          </a:p>
          <a:p>
            <a:pPr marL="457200" lvl="1" indent="-457200">
              <a:spcBef>
                <a:spcPts val="1000"/>
              </a:spcBef>
              <a:buFont typeface="+mj-lt"/>
              <a:buAutoNum type="arabicPeriod"/>
            </a:pPr>
            <a:r>
              <a:rPr lang="en-US" sz="2400" kern="100" dirty="0">
                <a:effectLst/>
                <a:ea typeface="Calibri" panose="020F0502020204030204" pitchFamily="34" charset="0"/>
                <a:cs typeface="Times New Roman" panose="02020603050405020304" pitchFamily="18" charset="0"/>
              </a:rPr>
              <a:t>We want sites with the highest functional performance possible across all archetypes.</a:t>
            </a:r>
          </a:p>
          <a:p>
            <a:pPr marL="457200" lvl="1" indent="-457200">
              <a:spcBef>
                <a:spcPts val="1000"/>
              </a:spcBef>
              <a:buFont typeface="+mj-lt"/>
              <a:buAutoNum type="arabicPeriod"/>
            </a:pPr>
            <a:r>
              <a:rPr lang="en-US" sz="2400" kern="100" dirty="0">
                <a:effectLst/>
                <a:ea typeface="Calibri" panose="020F0502020204030204" pitchFamily="34" charset="0"/>
                <a:cs typeface="Times New Roman" panose="02020603050405020304" pitchFamily="18" charset="0"/>
              </a:rPr>
              <a:t>We want </a:t>
            </a:r>
            <a:r>
              <a:rPr lang="en-US" sz="2400" b="1" kern="100" dirty="0">
                <a:effectLst/>
                <a:ea typeface="Calibri" panose="020F0502020204030204" pitchFamily="34" charset="0"/>
                <a:cs typeface="Times New Roman" panose="02020603050405020304" pitchFamily="18" charset="0"/>
              </a:rPr>
              <a:t>resilient</a:t>
            </a:r>
            <a:r>
              <a:rPr lang="en-US" sz="2400" kern="100" dirty="0">
                <a:effectLst/>
                <a:ea typeface="Calibri" panose="020F0502020204030204" pitchFamily="34" charset="0"/>
                <a:cs typeface="Times New Roman" panose="02020603050405020304" pitchFamily="18" charset="0"/>
              </a:rPr>
              <a:t> reference sites, where structure and function remain high regardless of stress.</a:t>
            </a:r>
          </a:p>
          <a:p>
            <a:pPr marL="457200" lvl="1" indent="-457200">
              <a:spcBef>
                <a:spcPts val="1000"/>
              </a:spcBef>
              <a:buFont typeface="+mj-lt"/>
              <a:buAutoNum type="arabicPeriod"/>
            </a:pPr>
            <a:r>
              <a:rPr lang="en-US" sz="2400" kern="100" dirty="0">
                <a:effectLst/>
                <a:ea typeface="Calibri" panose="020F0502020204030204" pitchFamily="34" charset="0"/>
                <a:cs typeface="Times New Roman" panose="02020603050405020304" pitchFamily="18" charset="0"/>
              </a:rPr>
              <a:t>The criteria for reference may be region specific. </a:t>
            </a:r>
            <a:endParaRPr lang="en-US" dirty="0"/>
          </a:p>
        </p:txBody>
      </p:sp>
    </p:spTree>
    <p:extLst>
      <p:ext uri="{BB962C8B-B14F-4D97-AF65-F5344CB8AC3E}">
        <p14:creationId xmlns:p14="http://schemas.microsoft.com/office/powerpoint/2010/main" val="373355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1872" y="2"/>
            <a:ext cx="9265947" cy="1026542"/>
          </a:xfrm>
        </p:spPr>
        <p:txBody>
          <a:bodyPr/>
          <a:lstStyle/>
          <a:p>
            <a:pPr algn="ctr"/>
            <a:r>
              <a:rPr lang="en-US" dirty="0"/>
              <a:t>Context for Gauging Success</a:t>
            </a:r>
          </a:p>
        </p:txBody>
      </p:sp>
      <p:pic>
        <p:nvPicPr>
          <p:cNvPr id="291" name="Google Shape;291;p15"/>
          <p:cNvPicPr preferRelativeResize="0"/>
          <p:nvPr/>
        </p:nvPicPr>
        <p:blipFill rotWithShape="1">
          <a:blip r:embed="rId2">
            <a:alphaModFix/>
          </a:blip>
          <a:srcRect/>
          <a:stretch/>
        </p:blipFill>
        <p:spPr>
          <a:xfrm>
            <a:off x="189475" y="1777042"/>
            <a:ext cx="6306216" cy="4955501"/>
          </a:xfrm>
          <a:prstGeom prst="rect">
            <a:avLst/>
          </a:prstGeom>
          <a:noFill/>
          <a:ln>
            <a:noFill/>
          </a:ln>
        </p:spPr>
      </p:pic>
      <p:pic>
        <p:nvPicPr>
          <p:cNvPr id="8" name="Picture 7">
            <a:extLst>
              <a:ext uri="{FF2B5EF4-FFF2-40B4-BE49-F238E27FC236}">
                <a16:creationId xmlns:a16="http://schemas.microsoft.com/office/drawing/2014/main" id="{9AE3A2F2-FF11-4F6E-AE74-8D33D1B6BD5F}"/>
              </a:ext>
            </a:extLst>
          </p:cNvPr>
          <p:cNvPicPr>
            <a:picLocks noChangeAspect="1" noChangeArrowheads="1"/>
          </p:cNvPicPr>
          <p:nvPr/>
        </p:nvPicPr>
        <p:blipFill>
          <a:blip r:embed="rId3"/>
          <a:srcRect/>
          <a:stretch>
            <a:fillRect/>
          </a:stretch>
        </p:blipFill>
        <p:spPr>
          <a:xfrm>
            <a:off x="4743171" y="1325564"/>
            <a:ext cx="7526467" cy="5286209"/>
          </a:xfrm>
          <a:prstGeom prst="rect">
            <a:avLst/>
          </a:prstGeom>
          <a:noFill/>
        </p:spPr>
      </p:pic>
      <p:sp>
        <p:nvSpPr>
          <p:cNvPr id="2" name="TextBox 1">
            <a:extLst>
              <a:ext uri="{FF2B5EF4-FFF2-40B4-BE49-F238E27FC236}">
                <a16:creationId xmlns:a16="http://schemas.microsoft.com/office/drawing/2014/main" id="{9581FE54-8C22-BA57-5008-53BABD2A0BEA}"/>
              </a:ext>
            </a:extLst>
          </p:cNvPr>
          <p:cNvSpPr txBox="1"/>
          <p:nvPr/>
        </p:nvSpPr>
        <p:spPr>
          <a:xfrm>
            <a:off x="1742535" y="1217127"/>
            <a:ext cx="2234242" cy="369332"/>
          </a:xfrm>
          <a:prstGeom prst="rect">
            <a:avLst/>
          </a:prstGeom>
          <a:noFill/>
        </p:spPr>
        <p:txBody>
          <a:bodyPr wrap="square" rtlCol="0">
            <a:spAutoFit/>
          </a:bodyPr>
          <a:lstStyle/>
          <a:p>
            <a:r>
              <a:rPr lang="en-US" dirty="0"/>
              <a:t>Ambient conditions</a:t>
            </a:r>
          </a:p>
        </p:txBody>
      </p:sp>
      <p:sp>
        <p:nvSpPr>
          <p:cNvPr id="3" name="TextBox 2">
            <a:extLst>
              <a:ext uri="{FF2B5EF4-FFF2-40B4-BE49-F238E27FC236}">
                <a16:creationId xmlns:a16="http://schemas.microsoft.com/office/drawing/2014/main" id="{A6A31669-92F4-4433-B955-ED5A09C4CC9C}"/>
              </a:ext>
            </a:extLst>
          </p:cNvPr>
          <p:cNvSpPr txBox="1"/>
          <p:nvPr/>
        </p:nvSpPr>
        <p:spPr>
          <a:xfrm>
            <a:off x="7804029" y="1221690"/>
            <a:ext cx="2323382" cy="369332"/>
          </a:xfrm>
          <a:prstGeom prst="rect">
            <a:avLst/>
          </a:prstGeom>
          <a:noFill/>
        </p:spPr>
        <p:txBody>
          <a:bodyPr wrap="square" rtlCol="0">
            <a:spAutoFit/>
          </a:bodyPr>
          <a:lstStyle/>
          <a:p>
            <a:r>
              <a:rPr lang="en-US" dirty="0"/>
              <a:t>Reference conditions</a:t>
            </a:r>
          </a:p>
        </p:txBody>
      </p:sp>
    </p:spTree>
    <p:extLst>
      <p:ext uri="{BB962C8B-B14F-4D97-AF65-F5344CB8AC3E}">
        <p14:creationId xmlns:p14="http://schemas.microsoft.com/office/powerpoint/2010/main" val="352299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9C54-737A-4984-9652-623FB9307695}"/>
              </a:ext>
            </a:extLst>
          </p:cNvPr>
          <p:cNvSpPr>
            <a:spLocks noGrp="1"/>
          </p:cNvSpPr>
          <p:nvPr>
            <p:ph type="title"/>
          </p:nvPr>
        </p:nvSpPr>
        <p:spPr>
          <a:xfrm>
            <a:off x="807867" y="100274"/>
            <a:ext cx="11108829" cy="1325563"/>
          </a:xfrm>
        </p:spPr>
        <p:txBody>
          <a:bodyPr/>
          <a:lstStyle/>
          <a:p>
            <a:r>
              <a:rPr lang="en-US" dirty="0"/>
              <a:t>Different Ways to Gauge Performance</a:t>
            </a:r>
          </a:p>
        </p:txBody>
      </p:sp>
      <p:sp>
        <p:nvSpPr>
          <p:cNvPr id="5" name="Rectangle 2">
            <a:extLst>
              <a:ext uri="{FF2B5EF4-FFF2-40B4-BE49-F238E27FC236}">
                <a16:creationId xmlns:a16="http://schemas.microsoft.com/office/drawing/2014/main" id="{DE012DDC-2758-418B-B4B4-E519E02E66FA}"/>
              </a:ext>
            </a:extLst>
          </p:cNvPr>
          <p:cNvSpPr>
            <a:spLocks noChangeArrowheads="1"/>
          </p:cNvSpPr>
          <p:nvPr/>
        </p:nvSpPr>
        <p:spPr bwMode="auto">
          <a:xfrm>
            <a:off x="967473" y="1829434"/>
            <a:ext cx="150612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16C414C9-9B30-4C80-8BDF-9BB0C2ABCF0A}"/>
              </a:ext>
            </a:extLst>
          </p:cNvPr>
          <p:cNvGraphicFramePr>
            <a:graphicFrameLocks noChangeAspect="1"/>
          </p:cNvGraphicFramePr>
          <p:nvPr/>
        </p:nvGraphicFramePr>
        <p:xfrm>
          <a:off x="648929" y="1282350"/>
          <a:ext cx="7210488" cy="5349272"/>
        </p:xfrm>
        <a:graphic>
          <a:graphicData uri="http://schemas.openxmlformats.org/presentationml/2006/ole">
            <mc:AlternateContent xmlns:mc="http://schemas.openxmlformats.org/markup-compatibility/2006">
              <mc:Choice xmlns:v="urn:schemas-microsoft-com:vml" Requires="v">
                <p:oleObj name="SPW 12.0 Graph" r:id="rId3" imgW="5438857" imgH="4038660" progId="SigmaPlotGraphicObject.11">
                  <p:embed/>
                </p:oleObj>
              </mc:Choice>
              <mc:Fallback>
                <p:oleObj name="SPW 12.0 Graph" r:id="rId3" imgW="5438857" imgH="4038660" progId="SigmaPlotGraphicObject.11">
                  <p:embed/>
                  <p:pic>
                    <p:nvPicPr>
                      <p:cNvPr id="6" name="Object 5">
                        <a:extLst>
                          <a:ext uri="{FF2B5EF4-FFF2-40B4-BE49-F238E27FC236}">
                            <a16:creationId xmlns:a16="http://schemas.microsoft.com/office/drawing/2014/main" id="{16C414C9-9B30-4C80-8BDF-9BB0C2ABC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29" y="1282350"/>
                        <a:ext cx="7210488" cy="5349272"/>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0C38A0F8-B163-4871-8148-5DDFDCE790C4}"/>
              </a:ext>
            </a:extLst>
          </p:cNvPr>
          <p:cNvSpPr/>
          <p:nvPr/>
        </p:nvSpPr>
        <p:spPr>
          <a:xfrm>
            <a:off x="5819392" y="4847304"/>
            <a:ext cx="1072195" cy="695082"/>
          </a:xfrm>
          <a:prstGeom prst="rect">
            <a:avLst/>
          </a:prstGeom>
          <a:pattFill prst="wdUpDiag">
            <a:fgClr>
              <a:schemeClr val="bg2">
                <a:lumMod val="75000"/>
              </a:schemeClr>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F23ED0-F606-4C10-AAB4-FEE0DEB71159}"/>
              </a:ext>
            </a:extLst>
          </p:cNvPr>
          <p:cNvSpPr txBox="1"/>
          <p:nvPr/>
        </p:nvSpPr>
        <p:spPr>
          <a:xfrm>
            <a:off x="6891587" y="5057258"/>
            <a:ext cx="1522276" cy="307777"/>
          </a:xfrm>
          <a:prstGeom prst="rect">
            <a:avLst/>
          </a:prstGeom>
          <a:noFill/>
        </p:spPr>
        <p:txBody>
          <a:bodyPr wrap="none" rtlCol="0">
            <a:spAutoFit/>
          </a:bodyPr>
          <a:lstStyle/>
          <a:p>
            <a:r>
              <a:rPr lang="en-US" sz="1400" b="1" dirty="0"/>
              <a:t>Original condition</a:t>
            </a:r>
          </a:p>
        </p:txBody>
      </p:sp>
      <p:sp>
        <p:nvSpPr>
          <p:cNvPr id="3" name="TextBox 2">
            <a:extLst>
              <a:ext uri="{FF2B5EF4-FFF2-40B4-BE49-F238E27FC236}">
                <a16:creationId xmlns:a16="http://schemas.microsoft.com/office/drawing/2014/main" id="{43FA03DF-D07E-4D35-A423-B42F7381A206}"/>
              </a:ext>
            </a:extLst>
          </p:cNvPr>
          <p:cNvSpPr txBox="1"/>
          <p:nvPr/>
        </p:nvSpPr>
        <p:spPr>
          <a:xfrm>
            <a:off x="6902798" y="4259784"/>
            <a:ext cx="370614" cy="461665"/>
          </a:xfrm>
          <a:prstGeom prst="rect">
            <a:avLst/>
          </a:prstGeom>
          <a:noFill/>
        </p:spPr>
        <p:txBody>
          <a:bodyPr wrap="none" rtlCol="0">
            <a:spAutoFit/>
          </a:bodyPr>
          <a:lstStyle/>
          <a:p>
            <a:r>
              <a:rPr lang="en-US" sz="2400" b="1" dirty="0">
                <a:solidFill>
                  <a:srgbClr val="C00000"/>
                </a:solidFill>
              </a:rPr>
              <a:t>A</a:t>
            </a:r>
          </a:p>
        </p:txBody>
      </p:sp>
      <p:sp>
        <p:nvSpPr>
          <p:cNvPr id="9" name="TextBox 8">
            <a:extLst>
              <a:ext uri="{FF2B5EF4-FFF2-40B4-BE49-F238E27FC236}">
                <a16:creationId xmlns:a16="http://schemas.microsoft.com/office/drawing/2014/main" id="{515DFED9-4A63-4898-9474-8BFC1CD89064}"/>
              </a:ext>
            </a:extLst>
          </p:cNvPr>
          <p:cNvSpPr txBox="1"/>
          <p:nvPr/>
        </p:nvSpPr>
        <p:spPr>
          <a:xfrm>
            <a:off x="4758812" y="4259784"/>
            <a:ext cx="370614" cy="461665"/>
          </a:xfrm>
          <a:prstGeom prst="rect">
            <a:avLst/>
          </a:prstGeom>
          <a:noFill/>
        </p:spPr>
        <p:txBody>
          <a:bodyPr wrap="none" rtlCol="0">
            <a:spAutoFit/>
          </a:bodyPr>
          <a:lstStyle/>
          <a:p>
            <a:r>
              <a:rPr lang="en-US" sz="2400" b="1" dirty="0">
                <a:solidFill>
                  <a:srgbClr val="C00000"/>
                </a:solidFill>
              </a:rPr>
              <a:t>B</a:t>
            </a:r>
          </a:p>
        </p:txBody>
      </p:sp>
      <p:sp>
        <p:nvSpPr>
          <p:cNvPr id="10" name="TextBox 9">
            <a:extLst>
              <a:ext uri="{FF2B5EF4-FFF2-40B4-BE49-F238E27FC236}">
                <a16:creationId xmlns:a16="http://schemas.microsoft.com/office/drawing/2014/main" id="{600FCCEE-8A11-49BF-8027-6E95D6BC66B7}"/>
              </a:ext>
            </a:extLst>
          </p:cNvPr>
          <p:cNvSpPr txBox="1"/>
          <p:nvPr/>
        </p:nvSpPr>
        <p:spPr>
          <a:xfrm>
            <a:off x="2518564" y="4259784"/>
            <a:ext cx="348172" cy="461665"/>
          </a:xfrm>
          <a:prstGeom prst="rect">
            <a:avLst/>
          </a:prstGeom>
          <a:noFill/>
        </p:spPr>
        <p:txBody>
          <a:bodyPr wrap="none" rtlCol="0">
            <a:spAutoFit/>
          </a:bodyPr>
          <a:lstStyle/>
          <a:p>
            <a:r>
              <a:rPr lang="en-US" sz="2400" b="1" dirty="0">
                <a:solidFill>
                  <a:srgbClr val="C00000"/>
                </a:solidFill>
              </a:rPr>
              <a:t>C</a:t>
            </a:r>
          </a:p>
        </p:txBody>
      </p:sp>
      <p:sp>
        <p:nvSpPr>
          <p:cNvPr id="11" name="TextBox 10">
            <a:extLst>
              <a:ext uri="{FF2B5EF4-FFF2-40B4-BE49-F238E27FC236}">
                <a16:creationId xmlns:a16="http://schemas.microsoft.com/office/drawing/2014/main" id="{5ADDE3B1-9B19-45C0-B4C4-15B973229520}"/>
              </a:ext>
            </a:extLst>
          </p:cNvPr>
          <p:cNvSpPr txBox="1"/>
          <p:nvPr/>
        </p:nvSpPr>
        <p:spPr>
          <a:xfrm>
            <a:off x="8046231" y="2314395"/>
            <a:ext cx="3993914" cy="1938992"/>
          </a:xfrm>
          <a:prstGeom prst="rect">
            <a:avLst/>
          </a:prstGeom>
          <a:noFill/>
        </p:spPr>
        <p:txBody>
          <a:bodyPr wrap="none" rtlCol="0">
            <a:spAutoFit/>
          </a:bodyPr>
          <a:lstStyle/>
          <a:p>
            <a:r>
              <a:rPr lang="en-US" sz="2400" dirty="0"/>
              <a:t>A: Improvement from baseline</a:t>
            </a:r>
          </a:p>
          <a:p>
            <a:endParaRPr lang="en-US" sz="2400" dirty="0"/>
          </a:p>
          <a:p>
            <a:r>
              <a:rPr lang="en-US" sz="2400" dirty="0"/>
              <a:t>B: Comparison to ambient</a:t>
            </a:r>
          </a:p>
          <a:p>
            <a:endParaRPr lang="en-US" sz="2400" dirty="0"/>
          </a:p>
          <a:p>
            <a:r>
              <a:rPr lang="en-US" sz="2400" dirty="0"/>
              <a:t>C: Comparison to reference</a:t>
            </a:r>
          </a:p>
        </p:txBody>
      </p:sp>
    </p:spTree>
    <p:extLst>
      <p:ext uri="{BB962C8B-B14F-4D97-AF65-F5344CB8AC3E}">
        <p14:creationId xmlns:p14="http://schemas.microsoft.com/office/powerpoint/2010/main" val="54048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49DF-43F1-9CD1-A1D0-774087E937C1}"/>
              </a:ext>
            </a:extLst>
          </p:cNvPr>
          <p:cNvSpPr>
            <a:spLocks noGrp="1"/>
          </p:cNvSpPr>
          <p:nvPr>
            <p:ph type="title"/>
          </p:nvPr>
        </p:nvSpPr>
        <p:spPr>
          <a:xfrm>
            <a:off x="838200" y="365125"/>
            <a:ext cx="10515600" cy="1213509"/>
          </a:xfrm>
        </p:spPr>
        <p:txBody>
          <a:bodyPr>
            <a:normAutofit/>
          </a:bodyPr>
          <a:lstStyle/>
          <a:p>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Coherence Across Different Levels of Monitoring</a:t>
            </a:r>
          </a:p>
        </p:txBody>
      </p:sp>
      <p:pic>
        <p:nvPicPr>
          <p:cNvPr id="3" name="Picture 2" descr="Diagram&#10;&#10;Description automatically generated">
            <a:extLst>
              <a:ext uri="{FF2B5EF4-FFF2-40B4-BE49-F238E27FC236}">
                <a16:creationId xmlns:a16="http://schemas.microsoft.com/office/drawing/2014/main" id="{02A91D7E-C787-8F5C-4BC0-281D28A56B80}"/>
              </a:ext>
            </a:extLst>
          </p:cNvPr>
          <p:cNvPicPr>
            <a:picLocks noChangeAspect="1"/>
          </p:cNvPicPr>
          <p:nvPr/>
        </p:nvPicPr>
        <p:blipFill rotWithShape="1">
          <a:blip r:embed="rId2">
            <a:extLst>
              <a:ext uri="{28A0092B-C50C-407E-A947-70E740481C1C}">
                <a14:useLocalDpi xmlns:a14="http://schemas.microsoft.com/office/drawing/2010/main" val="0"/>
              </a:ext>
            </a:extLst>
          </a:blip>
          <a:srcRect t="16536" r="6410"/>
          <a:stretch/>
        </p:blipFill>
        <p:spPr bwMode="auto">
          <a:xfrm>
            <a:off x="1189956" y="1457774"/>
            <a:ext cx="9812087" cy="4922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64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02936-418E-B582-1251-6C7D04238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EB2B2-71F5-9016-7CA9-7B7741B25DFA}"/>
              </a:ext>
            </a:extLst>
          </p:cNvPr>
          <p:cNvSpPr>
            <a:spLocks noGrp="1"/>
          </p:cNvSpPr>
          <p:nvPr>
            <p:ph type="title"/>
          </p:nvPr>
        </p:nvSpPr>
        <p:spPr>
          <a:xfrm>
            <a:off x="905774" y="1181819"/>
            <a:ext cx="10248181" cy="1440612"/>
          </a:xfrm>
          <a:solidFill>
            <a:schemeClr val="tx2">
              <a:lumMod val="90000"/>
              <a:lumOff val="10000"/>
            </a:schemeClr>
          </a:solidFill>
        </p:spPr>
        <p:txBody>
          <a:bodyPr>
            <a:normAutofit fontScale="90000"/>
          </a:bodyPr>
          <a:lstStyle/>
          <a:p>
            <a:r>
              <a:rPr lang="en-US" sz="5400" dirty="0">
                <a:solidFill>
                  <a:schemeClr val="bg1"/>
                </a:solidFill>
              </a:rPr>
              <a:t>Meaningful Conclusions About Success Take Time</a:t>
            </a:r>
          </a:p>
        </p:txBody>
      </p:sp>
      <p:sp>
        <p:nvSpPr>
          <p:cNvPr id="3" name="Content Placeholder 2">
            <a:extLst>
              <a:ext uri="{FF2B5EF4-FFF2-40B4-BE49-F238E27FC236}">
                <a16:creationId xmlns:a16="http://schemas.microsoft.com/office/drawing/2014/main" id="{03A1A0EE-A96A-3784-D2E9-29916A76DE9A}"/>
              </a:ext>
            </a:extLst>
          </p:cNvPr>
          <p:cNvSpPr>
            <a:spLocks noGrp="1"/>
          </p:cNvSpPr>
          <p:nvPr>
            <p:ph type="body" idx="1"/>
          </p:nvPr>
        </p:nvSpPr>
        <p:spPr>
          <a:xfrm>
            <a:off x="831850" y="3140226"/>
            <a:ext cx="10515600" cy="2113261"/>
          </a:xfrm>
        </p:spPr>
        <p:txBody>
          <a:bodyPr>
            <a:normAutofit/>
          </a:bodyPr>
          <a:lstStyle/>
          <a:p>
            <a:r>
              <a:rPr lang="en-US" dirty="0">
                <a:solidFill>
                  <a:schemeClr val="tx1"/>
                </a:solidFill>
              </a:rPr>
              <a:t>Long-term monitoring needs to be institutionalized through sustained regional monitoring programs</a:t>
            </a:r>
          </a:p>
          <a:p>
            <a:endParaRPr lang="en-US" dirty="0">
              <a:solidFill>
                <a:schemeClr val="tx1"/>
              </a:solidFill>
            </a:endParaRPr>
          </a:p>
          <a:p>
            <a:r>
              <a:rPr lang="en-US" dirty="0">
                <a:solidFill>
                  <a:schemeClr val="tx1"/>
                </a:solidFill>
              </a:rPr>
              <a:t>Monitoring should include measures of resiliency</a:t>
            </a:r>
          </a:p>
        </p:txBody>
      </p:sp>
    </p:spTree>
    <p:extLst>
      <p:ext uri="{BB962C8B-B14F-4D97-AF65-F5344CB8AC3E}">
        <p14:creationId xmlns:p14="http://schemas.microsoft.com/office/powerpoint/2010/main" val="835333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3AE06AD-98FC-E568-5F41-08910939A056}"/>
              </a:ext>
            </a:extLst>
          </p:cNvPr>
          <p:cNvGrpSpPr/>
          <p:nvPr/>
        </p:nvGrpSpPr>
        <p:grpSpPr>
          <a:xfrm>
            <a:off x="63622" y="1364411"/>
            <a:ext cx="6104265" cy="4760343"/>
            <a:chOff x="400052" y="1295400"/>
            <a:chExt cx="7086598" cy="533400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295400"/>
              <a:ext cx="7010400" cy="5257800"/>
            </a:xfrm>
            <a:prstGeom prst="rect">
              <a:avLst/>
            </a:prstGeom>
            <a:solidFill>
              <a:srgbClr val="FF0000">
                <a:alpha val="18824"/>
              </a:srgbClr>
            </a:solidFill>
            <a:ln>
              <a:noFill/>
            </a:ln>
            <a:effectLst/>
          </p:spPr>
        </p:pic>
        <p:cxnSp>
          <p:nvCxnSpPr>
            <p:cNvPr id="5" name="Straight Connector 4"/>
            <p:cNvCxnSpPr/>
            <p:nvPr/>
          </p:nvCxnSpPr>
          <p:spPr>
            <a:xfrm>
              <a:off x="1466850" y="2057400"/>
              <a:ext cx="5638800" cy="0"/>
            </a:xfrm>
            <a:prstGeom prst="line">
              <a:avLst/>
            </a:prstGeom>
            <a:ln w="76200">
              <a:solidFill>
                <a:schemeClr val="accent6">
                  <a:lumMod val="75000"/>
                </a:schemeClr>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66850" y="1828800"/>
              <a:ext cx="5638800" cy="0"/>
            </a:xfrm>
            <a:prstGeom prst="line">
              <a:avLst/>
            </a:prstGeom>
            <a:ln w="76200">
              <a:solidFill>
                <a:schemeClr val="accent6">
                  <a:lumMod val="75000"/>
                </a:schemeClr>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219450" y="6229290"/>
              <a:ext cx="1386918" cy="400110"/>
            </a:xfrm>
            <a:prstGeom prst="rect">
              <a:avLst/>
            </a:prstGeom>
            <a:noFill/>
          </p:spPr>
          <p:txBody>
            <a:bodyPr wrap="none" rtlCol="0">
              <a:spAutoFit/>
            </a:bodyPr>
            <a:lstStyle/>
            <a:p>
              <a:r>
                <a:rPr lang="en-US" sz="2000" dirty="0">
                  <a:latin typeface="Times New Roman" pitchFamily="18" charset="0"/>
                  <a:cs typeface="Times New Roman" pitchFamily="18" charset="0"/>
                </a:rPr>
                <a:t>Age (years)</a:t>
              </a:r>
            </a:p>
          </p:txBody>
        </p:sp>
        <p:sp>
          <p:nvSpPr>
            <p:cNvPr id="8" name="TextBox 7"/>
            <p:cNvSpPr txBox="1"/>
            <p:nvPr/>
          </p:nvSpPr>
          <p:spPr>
            <a:xfrm rot="16200000">
              <a:off x="-194342" y="3642394"/>
              <a:ext cx="1588897" cy="400110"/>
            </a:xfrm>
            <a:prstGeom prst="rect">
              <a:avLst/>
            </a:prstGeom>
            <a:noFill/>
          </p:spPr>
          <p:txBody>
            <a:bodyPr wrap="none" rtlCol="0">
              <a:spAutoFit/>
            </a:bodyPr>
            <a:lstStyle/>
            <a:p>
              <a:r>
                <a:rPr lang="en-US" sz="2000" dirty="0">
                  <a:latin typeface="Times New Roman" pitchFamily="18" charset="0"/>
                  <a:cs typeface="Times New Roman" pitchFamily="18" charset="0"/>
                </a:rPr>
                <a:t>CRAM Score</a:t>
              </a:r>
            </a:p>
          </p:txBody>
        </p:sp>
        <p:grpSp>
          <p:nvGrpSpPr>
            <p:cNvPr id="9" name="Group 8"/>
            <p:cNvGrpSpPr/>
            <p:nvPr/>
          </p:nvGrpSpPr>
          <p:grpSpPr>
            <a:xfrm>
              <a:off x="2914650" y="2983467"/>
              <a:ext cx="4114800" cy="1685105"/>
              <a:chOff x="3581400" y="3124199"/>
              <a:chExt cx="4114800" cy="1463836"/>
            </a:xfrm>
          </p:grpSpPr>
          <p:sp>
            <p:nvSpPr>
              <p:cNvPr id="4" name="Oval 3"/>
              <p:cNvSpPr/>
              <p:nvPr/>
            </p:nvSpPr>
            <p:spPr>
              <a:xfrm>
                <a:off x="3581400" y="3124199"/>
                <a:ext cx="4114800" cy="1143000"/>
              </a:xfrm>
              <a:prstGeom prst="ellipse">
                <a:avLst/>
              </a:prstGeom>
              <a:solidFill>
                <a:srgbClr val="FF0000">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14800" y="4267200"/>
                <a:ext cx="2889958" cy="320835"/>
              </a:xfrm>
              <a:prstGeom prst="rect">
                <a:avLst/>
              </a:prstGeom>
              <a:noFill/>
            </p:spPr>
            <p:txBody>
              <a:bodyPr wrap="none" rtlCol="0">
                <a:spAutoFit/>
              </a:bodyPr>
              <a:lstStyle/>
              <a:p>
                <a:r>
                  <a:rPr lang="en-US" b="1" dirty="0"/>
                  <a:t>Need for remedial measures</a:t>
                </a:r>
              </a:p>
            </p:txBody>
          </p:sp>
        </p:grpSp>
      </p:grpSp>
      <p:grpSp>
        <p:nvGrpSpPr>
          <p:cNvPr id="18" name="Group 7"/>
          <p:cNvGrpSpPr>
            <a:grpSpLocks/>
          </p:cNvGrpSpPr>
          <p:nvPr/>
        </p:nvGrpSpPr>
        <p:grpSpPr bwMode="auto">
          <a:xfrm>
            <a:off x="6366294" y="1561379"/>
            <a:ext cx="5825706" cy="4106175"/>
            <a:chOff x="4993501" y="1102261"/>
            <a:chExt cx="4252912" cy="2760260"/>
          </a:xfrm>
        </p:grpSpPr>
        <p:pic>
          <p:nvPicPr>
            <p:cNvPr id="19" name="Picture 4" descr="P:\Stein\Eric006.jpg"/>
            <p:cNvPicPr>
              <a:picLocks noChangeAspect="1" noChangeArrowheads="1"/>
            </p:cNvPicPr>
            <p:nvPr/>
          </p:nvPicPr>
          <p:blipFill>
            <a:blip r:embed="rId3"/>
            <a:srcRect l="7625" b="56400"/>
            <a:stretch>
              <a:fillRect/>
            </a:stretch>
          </p:blipFill>
          <p:spPr bwMode="auto">
            <a:xfrm>
              <a:off x="4993501" y="1102261"/>
              <a:ext cx="4252912" cy="2760260"/>
            </a:xfrm>
            <a:prstGeom prst="rect">
              <a:avLst/>
            </a:prstGeom>
            <a:noFill/>
            <a:ln w="9525">
              <a:noFill/>
              <a:miter lim="800000"/>
              <a:headEnd/>
              <a:tailEnd/>
            </a:ln>
          </p:spPr>
        </p:pic>
        <p:sp>
          <p:nvSpPr>
            <p:cNvPr id="20" name="Text Box 5"/>
            <p:cNvSpPr txBox="1">
              <a:spLocks noChangeArrowheads="1"/>
            </p:cNvSpPr>
            <p:nvPr/>
          </p:nvSpPr>
          <p:spPr bwMode="auto">
            <a:xfrm>
              <a:off x="4996451" y="3636303"/>
              <a:ext cx="1456106" cy="195571"/>
            </a:xfrm>
            <a:prstGeom prst="rect">
              <a:avLst/>
            </a:prstGeom>
            <a:noFill/>
            <a:ln w="9525">
              <a:noFill/>
              <a:miter lim="800000"/>
              <a:headEnd/>
              <a:tailEnd/>
            </a:ln>
          </p:spPr>
          <p:txBody>
            <a:bodyPr wrap="none">
              <a:spAutoFit/>
            </a:bodyPr>
            <a:lstStyle/>
            <a:p>
              <a:r>
                <a:rPr lang="en-US" sz="1400" i="1" dirty="0"/>
                <a:t>Morgan and Short 2002</a:t>
              </a:r>
            </a:p>
          </p:txBody>
        </p:sp>
      </p:grpSp>
      <p:sp>
        <p:nvSpPr>
          <p:cNvPr id="21" name="Title 8"/>
          <p:cNvSpPr>
            <a:spLocks noGrp="1"/>
          </p:cNvSpPr>
          <p:nvPr>
            <p:ph type="title"/>
          </p:nvPr>
        </p:nvSpPr>
        <p:spPr>
          <a:xfrm>
            <a:off x="1100472" y="71869"/>
            <a:ext cx="8229600" cy="1143000"/>
          </a:xfrm>
        </p:spPr>
        <p:txBody>
          <a:bodyPr>
            <a:normAutofit/>
          </a:bodyPr>
          <a:lstStyle/>
          <a:p>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Success Takes Time</a:t>
            </a:r>
          </a:p>
        </p:txBody>
      </p:sp>
    </p:spTree>
    <p:extLst>
      <p:ext uri="{BB962C8B-B14F-4D97-AF65-F5344CB8AC3E}">
        <p14:creationId xmlns:p14="http://schemas.microsoft.com/office/powerpoint/2010/main" val="13264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23359D5-87C9-49E4-DC4F-BA66A4B3A09E}"/>
              </a:ext>
            </a:extLst>
          </p:cNvPr>
          <p:cNvSpPr>
            <a:spLocks noGrp="1"/>
          </p:cNvSpPr>
          <p:nvPr>
            <p:ph type="title"/>
          </p:nvPr>
        </p:nvSpPr>
        <p:spPr>
          <a:xfrm>
            <a:off x="172212" y="309363"/>
            <a:ext cx="6757416" cy="1090322"/>
          </a:xfrm>
        </p:spPr>
        <p:txBody>
          <a:bodyPr anchor="ctr">
            <a:normAutofit fontScale="90000"/>
          </a:bodyPr>
          <a:lstStyle/>
          <a:p>
            <a:r>
              <a:rPr lang="en-US" sz="4000" dirty="0"/>
              <a:t>Leverage Regional Monitoring Programs</a:t>
            </a:r>
          </a:p>
        </p:txBody>
      </p:sp>
      <p:sp>
        <p:nvSpPr>
          <p:cNvPr id="28" name="Content Placeholder 2">
            <a:extLst>
              <a:ext uri="{FF2B5EF4-FFF2-40B4-BE49-F238E27FC236}">
                <a16:creationId xmlns:a16="http://schemas.microsoft.com/office/drawing/2014/main" id="{7A22F8FE-2ABB-B380-4BCE-D6D78273BFB8}"/>
              </a:ext>
            </a:extLst>
          </p:cNvPr>
          <p:cNvSpPr>
            <a:spLocks noGrp="1"/>
          </p:cNvSpPr>
          <p:nvPr>
            <p:ph idx="1"/>
          </p:nvPr>
        </p:nvSpPr>
        <p:spPr>
          <a:xfrm>
            <a:off x="160152" y="1399685"/>
            <a:ext cx="6321349" cy="5105400"/>
          </a:xfrm>
        </p:spPr>
        <p:txBody>
          <a:bodyPr anchor="ctr">
            <a:normAutofit/>
          </a:bodyPr>
          <a:lstStyle/>
          <a:p>
            <a:r>
              <a:rPr lang="en-US" sz="2000" dirty="0"/>
              <a:t>Estuarine Marine Protected Area Program</a:t>
            </a:r>
          </a:p>
          <a:p>
            <a:pPr lvl="1"/>
            <a:r>
              <a:rPr lang="en-US" sz="1600" b="1" dirty="0"/>
              <a:t>Statewide</a:t>
            </a:r>
          </a:p>
          <a:p>
            <a:r>
              <a:rPr lang="en-US" sz="2000" dirty="0"/>
              <a:t>San Francisco Bay</a:t>
            </a:r>
          </a:p>
          <a:p>
            <a:pPr lvl="1"/>
            <a:r>
              <a:rPr lang="en-US" sz="1600" dirty="0"/>
              <a:t>Wetlands Regional Monitoring Program</a:t>
            </a:r>
          </a:p>
          <a:p>
            <a:pPr lvl="1"/>
            <a:r>
              <a:rPr lang="en-US" sz="1600" dirty="0"/>
              <a:t>Interagency Ecological Program</a:t>
            </a:r>
          </a:p>
          <a:p>
            <a:r>
              <a:rPr lang="en-US" sz="2000" dirty="0"/>
              <a:t>Southern California</a:t>
            </a:r>
          </a:p>
          <a:p>
            <a:pPr lvl="1"/>
            <a:r>
              <a:rPr lang="en-US" sz="1600" dirty="0"/>
              <a:t>Bight Regional Monitoring Program</a:t>
            </a:r>
          </a:p>
          <a:p>
            <a:pPr lvl="1"/>
            <a:r>
              <a:rPr lang="en-US" sz="1600" dirty="0"/>
              <a:t>Wetlands Recovery Project Monitoring Program </a:t>
            </a:r>
          </a:p>
          <a:p>
            <a:r>
              <a:rPr lang="en-US" sz="2000" dirty="0"/>
              <a:t>USEPA National Estuary Program</a:t>
            </a:r>
          </a:p>
          <a:p>
            <a:pPr lvl="1"/>
            <a:r>
              <a:rPr lang="en-US" sz="1600" dirty="0"/>
              <a:t>San Francisco Bay, Morro Bay, Santa Monica Bay</a:t>
            </a:r>
          </a:p>
          <a:p>
            <a:r>
              <a:rPr lang="en-US" sz="2000" dirty="0"/>
              <a:t>NOAA National Estuary Research Reserves</a:t>
            </a:r>
          </a:p>
          <a:p>
            <a:pPr lvl="1"/>
            <a:r>
              <a:rPr lang="en-US" sz="1600" dirty="0"/>
              <a:t>San Francisco Bay, Elkhorn Slough, Tijuana Estuary</a:t>
            </a:r>
          </a:p>
          <a:p>
            <a:r>
              <a:rPr lang="en-US" sz="2000" dirty="0"/>
              <a:t>San Onofre Nuclear Generating Station Mitigation Program</a:t>
            </a:r>
          </a:p>
          <a:p>
            <a:pPr lvl="1"/>
            <a:r>
              <a:rPr lang="en-US" sz="1600" dirty="0"/>
              <a:t>San Dieguito, Tijuana, Mugu Lagoon, Carpinteria Salt Marsh</a:t>
            </a:r>
          </a:p>
        </p:txBody>
      </p:sp>
      <p:pic>
        <p:nvPicPr>
          <p:cNvPr id="5" name="Picture 4">
            <a:extLst>
              <a:ext uri="{FF2B5EF4-FFF2-40B4-BE49-F238E27FC236}">
                <a16:creationId xmlns:a16="http://schemas.microsoft.com/office/drawing/2014/main" id="{2EF281CB-6812-DED9-3108-8DA0FDD0F022}"/>
              </a:ext>
            </a:extLst>
          </p:cNvPr>
          <p:cNvPicPr>
            <a:picLocks noChangeAspect="1"/>
          </p:cNvPicPr>
          <p:nvPr/>
        </p:nvPicPr>
        <p:blipFill rotWithShape="1">
          <a:blip r:embed="rId3"/>
          <a:srcRect r="1175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Star: 5 Points 5">
            <a:extLst>
              <a:ext uri="{FF2B5EF4-FFF2-40B4-BE49-F238E27FC236}">
                <a16:creationId xmlns:a16="http://schemas.microsoft.com/office/drawing/2014/main" id="{B8B68C8E-0647-D8F3-E864-8A31E4596509}"/>
              </a:ext>
            </a:extLst>
          </p:cNvPr>
          <p:cNvSpPr/>
          <p:nvPr/>
        </p:nvSpPr>
        <p:spPr>
          <a:xfrm>
            <a:off x="11064240" y="6382512"/>
            <a:ext cx="274320" cy="228600"/>
          </a:xfrm>
          <a:prstGeom prst="star5">
            <a:avLst/>
          </a:prstGeom>
          <a:solidFill>
            <a:schemeClr val="bg1"/>
          </a:solid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150813B1-646D-3048-4332-653CA92F32B0}"/>
              </a:ext>
            </a:extLst>
          </p:cNvPr>
          <p:cNvSpPr/>
          <p:nvPr/>
        </p:nvSpPr>
        <p:spPr>
          <a:xfrm>
            <a:off x="8116824" y="2932176"/>
            <a:ext cx="274320" cy="228600"/>
          </a:xfrm>
          <a:prstGeom prst="star5">
            <a:avLst/>
          </a:prstGeom>
          <a:solidFill>
            <a:schemeClr val="bg1"/>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65BC150-3A95-7A26-D191-14F03B353DBE}"/>
              </a:ext>
            </a:extLst>
          </p:cNvPr>
          <p:cNvSpPr/>
          <p:nvPr/>
        </p:nvSpPr>
        <p:spPr>
          <a:xfrm>
            <a:off x="8442960" y="3633216"/>
            <a:ext cx="274320" cy="228600"/>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0CEA8CD-88D8-4DF5-F128-AEA4742E6B7A}"/>
              </a:ext>
            </a:extLst>
          </p:cNvPr>
          <p:cNvSpPr/>
          <p:nvPr/>
        </p:nvSpPr>
        <p:spPr>
          <a:xfrm>
            <a:off x="5245793" y="4867563"/>
            <a:ext cx="274320" cy="228600"/>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24E0859E-0488-4CB9-6BEA-92FB894BB4E2}"/>
              </a:ext>
            </a:extLst>
          </p:cNvPr>
          <p:cNvSpPr/>
          <p:nvPr/>
        </p:nvSpPr>
        <p:spPr>
          <a:xfrm>
            <a:off x="4175113" y="4163291"/>
            <a:ext cx="274320" cy="228600"/>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A7D95B22-5213-DD57-0B5E-EE3CE644B8F3}"/>
              </a:ext>
            </a:extLst>
          </p:cNvPr>
          <p:cNvSpPr/>
          <p:nvPr/>
        </p:nvSpPr>
        <p:spPr>
          <a:xfrm>
            <a:off x="8961120" y="4572000"/>
            <a:ext cx="274320" cy="228600"/>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ADA3DE40-C85A-63C2-1E2C-E90C38F7635B}"/>
              </a:ext>
            </a:extLst>
          </p:cNvPr>
          <p:cNvSpPr/>
          <p:nvPr/>
        </p:nvSpPr>
        <p:spPr>
          <a:xfrm>
            <a:off x="10274808" y="5574792"/>
            <a:ext cx="274320" cy="228600"/>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92983812-3356-340C-E867-0D7A9527C436}"/>
              </a:ext>
            </a:extLst>
          </p:cNvPr>
          <p:cNvSpPr/>
          <p:nvPr/>
        </p:nvSpPr>
        <p:spPr>
          <a:xfrm>
            <a:off x="9573768" y="5266944"/>
            <a:ext cx="274320"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FB4E2601-91F7-D33D-31C2-7E94D4E6E624}"/>
              </a:ext>
            </a:extLst>
          </p:cNvPr>
          <p:cNvSpPr/>
          <p:nvPr/>
        </p:nvSpPr>
        <p:spPr>
          <a:xfrm>
            <a:off x="10924032" y="6150864"/>
            <a:ext cx="274320"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A8FB55FB-5213-3F8C-53BE-9CAF8266F265}"/>
              </a:ext>
            </a:extLst>
          </p:cNvPr>
          <p:cNvSpPr/>
          <p:nvPr/>
        </p:nvSpPr>
        <p:spPr>
          <a:xfrm>
            <a:off x="9835896" y="5410200"/>
            <a:ext cx="274320"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3B9AEA45-1351-964A-9116-4DE12CFAC593}"/>
              </a:ext>
            </a:extLst>
          </p:cNvPr>
          <p:cNvSpPr/>
          <p:nvPr/>
        </p:nvSpPr>
        <p:spPr>
          <a:xfrm>
            <a:off x="5910458" y="5524500"/>
            <a:ext cx="274320"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a:extLst>
              <a:ext uri="{FF2B5EF4-FFF2-40B4-BE49-F238E27FC236}">
                <a16:creationId xmlns:a16="http://schemas.microsoft.com/office/drawing/2014/main" id="{A752C710-C917-35D4-CD3A-73F1BD5FC30D}"/>
              </a:ext>
            </a:extLst>
          </p:cNvPr>
          <p:cNvSpPr/>
          <p:nvPr/>
        </p:nvSpPr>
        <p:spPr>
          <a:xfrm rot="19895514">
            <a:off x="7900416" y="2950464"/>
            <a:ext cx="243839" cy="49682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35875EC5-BE89-F479-351B-C433ED19D22A}"/>
              </a:ext>
            </a:extLst>
          </p:cNvPr>
          <p:cNvSpPr/>
          <p:nvPr/>
        </p:nvSpPr>
        <p:spPr>
          <a:xfrm rot="18554243">
            <a:off x="9958998" y="5091447"/>
            <a:ext cx="390059" cy="213696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52B0764E-5840-522F-0537-A43350B33778}"/>
              </a:ext>
            </a:extLst>
          </p:cNvPr>
          <p:cNvSpPr txBox="1"/>
          <p:nvPr/>
        </p:nvSpPr>
        <p:spPr>
          <a:xfrm>
            <a:off x="7205472" y="3011424"/>
            <a:ext cx="1197732" cy="584775"/>
          </a:xfrm>
          <a:prstGeom prst="rect">
            <a:avLst/>
          </a:prstGeom>
          <a:noFill/>
        </p:spPr>
        <p:txBody>
          <a:bodyPr wrap="square" rtlCol="0">
            <a:spAutoFit/>
          </a:bodyPr>
          <a:lstStyle/>
          <a:p>
            <a:r>
              <a:rPr lang="en-US" sz="1600" dirty="0">
                <a:solidFill>
                  <a:schemeClr val="bg1"/>
                </a:solidFill>
              </a:rPr>
              <a:t>SF Bay Programs</a:t>
            </a:r>
          </a:p>
        </p:txBody>
      </p:sp>
      <p:sp>
        <p:nvSpPr>
          <p:cNvPr id="33" name="TextBox 32">
            <a:extLst>
              <a:ext uri="{FF2B5EF4-FFF2-40B4-BE49-F238E27FC236}">
                <a16:creationId xmlns:a16="http://schemas.microsoft.com/office/drawing/2014/main" id="{0A841C25-C804-F4A7-9071-CBE47F3A2313}"/>
              </a:ext>
            </a:extLst>
          </p:cNvPr>
          <p:cNvSpPr txBox="1"/>
          <p:nvPr/>
        </p:nvSpPr>
        <p:spPr>
          <a:xfrm>
            <a:off x="9159240" y="6007608"/>
            <a:ext cx="1197732" cy="584775"/>
          </a:xfrm>
          <a:prstGeom prst="rect">
            <a:avLst/>
          </a:prstGeom>
          <a:noFill/>
        </p:spPr>
        <p:txBody>
          <a:bodyPr wrap="square" rtlCol="0">
            <a:spAutoFit/>
          </a:bodyPr>
          <a:lstStyle/>
          <a:p>
            <a:r>
              <a:rPr lang="en-US" sz="1600" dirty="0">
                <a:solidFill>
                  <a:schemeClr val="bg1"/>
                </a:solidFill>
              </a:rPr>
              <a:t>S CA Programs</a:t>
            </a:r>
          </a:p>
        </p:txBody>
      </p:sp>
    </p:spTree>
    <p:extLst>
      <p:ext uri="{BB962C8B-B14F-4D97-AF65-F5344CB8AC3E}">
        <p14:creationId xmlns:p14="http://schemas.microsoft.com/office/powerpoint/2010/main" val="4124221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libu_lagoon.jpg">
            <a:extLst>
              <a:ext uri="{FF2B5EF4-FFF2-40B4-BE49-F238E27FC236}">
                <a16:creationId xmlns:a16="http://schemas.microsoft.com/office/drawing/2014/main" id="{D62070FA-61E7-4201-B84D-89A57AC40A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3455" y="2023079"/>
            <a:ext cx="6377370" cy="4550967"/>
          </a:xfrm>
          <a:prstGeom prst="rect">
            <a:avLst/>
          </a:prstGeom>
        </p:spPr>
      </p:pic>
      <p:sp>
        <p:nvSpPr>
          <p:cNvPr id="2" name="Title 1">
            <a:extLst>
              <a:ext uri="{FF2B5EF4-FFF2-40B4-BE49-F238E27FC236}">
                <a16:creationId xmlns:a16="http://schemas.microsoft.com/office/drawing/2014/main" id="{CB5F2E57-0E9D-41E0-A66B-87575610978B}"/>
              </a:ext>
            </a:extLst>
          </p:cNvPr>
          <p:cNvSpPr>
            <a:spLocks noGrp="1"/>
          </p:cNvSpPr>
          <p:nvPr>
            <p:ph type="title"/>
          </p:nvPr>
        </p:nvSpPr>
        <p:spPr>
          <a:xfrm>
            <a:off x="-146643" y="283954"/>
            <a:ext cx="6385099" cy="1325563"/>
          </a:xfrm>
        </p:spPr>
        <p:txBody>
          <a:bodyPr/>
          <a:lstStyle/>
          <a:p>
            <a:pPr algn="ctr"/>
            <a:r>
              <a:rPr lang="en-US" dirty="0"/>
              <a:t>Account for Future Conditions</a:t>
            </a:r>
          </a:p>
        </p:txBody>
      </p:sp>
      <p:grpSp>
        <p:nvGrpSpPr>
          <p:cNvPr id="4" name="Group 3">
            <a:extLst>
              <a:ext uri="{FF2B5EF4-FFF2-40B4-BE49-F238E27FC236}">
                <a16:creationId xmlns:a16="http://schemas.microsoft.com/office/drawing/2014/main" id="{5FEDC1E8-D94F-433E-8C51-B44E8E1ECB95}"/>
              </a:ext>
            </a:extLst>
          </p:cNvPr>
          <p:cNvGrpSpPr/>
          <p:nvPr/>
        </p:nvGrpSpPr>
        <p:grpSpPr>
          <a:xfrm>
            <a:off x="6229350" y="173674"/>
            <a:ext cx="5819775" cy="6510651"/>
            <a:chOff x="809626" y="70485"/>
            <a:chExt cx="5890131" cy="6850207"/>
          </a:xfrm>
        </p:grpSpPr>
        <p:pic>
          <p:nvPicPr>
            <p:cNvPr id="5" name="Picture 4">
              <a:extLst>
                <a:ext uri="{FF2B5EF4-FFF2-40B4-BE49-F238E27FC236}">
                  <a16:creationId xmlns:a16="http://schemas.microsoft.com/office/drawing/2014/main" id="{590B1C98-0169-4A34-AF48-731D0A4386BB}"/>
                </a:ext>
              </a:extLst>
            </p:cNvPr>
            <p:cNvPicPr>
              <a:picLocks noChangeAspect="1"/>
            </p:cNvPicPr>
            <p:nvPr/>
          </p:nvPicPr>
          <p:blipFill>
            <a:blip r:embed="rId3"/>
            <a:stretch>
              <a:fillRect/>
            </a:stretch>
          </p:blipFill>
          <p:spPr>
            <a:xfrm>
              <a:off x="809626" y="70485"/>
              <a:ext cx="5010150" cy="6534150"/>
            </a:xfrm>
            <a:prstGeom prst="rect">
              <a:avLst/>
            </a:prstGeom>
          </p:spPr>
        </p:pic>
        <p:pic>
          <p:nvPicPr>
            <p:cNvPr id="6" name="Picture 5">
              <a:extLst>
                <a:ext uri="{FF2B5EF4-FFF2-40B4-BE49-F238E27FC236}">
                  <a16:creationId xmlns:a16="http://schemas.microsoft.com/office/drawing/2014/main" id="{70778CDE-38CB-47C8-9E72-374979AE9156}"/>
                </a:ext>
              </a:extLst>
            </p:cNvPr>
            <p:cNvPicPr>
              <a:picLocks noChangeAspect="1"/>
            </p:cNvPicPr>
            <p:nvPr/>
          </p:nvPicPr>
          <p:blipFill>
            <a:blip r:embed="rId4"/>
            <a:stretch>
              <a:fillRect/>
            </a:stretch>
          </p:blipFill>
          <p:spPr>
            <a:xfrm>
              <a:off x="3870832" y="99151"/>
              <a:ext cx="2828925" cy="6477000"/>
            </a:xfrm>
            <a:prstGeom prst="rect">
              <a:avLst/>
            </a:prstGeom>
          </p:spPr>
        </p:pic>
        <p:sp>
          <p:nvSpPr>
            <p:cNvPr id="7" name="TextBox 6">
              <a:extLst>
                <a:ext uri="{FF2B5EF4-FFF2-40B4-BE49-F238E27FC236}">
                  <a16:creationId xmlns:a16="http://schemas.microsoft.com/office/drawing/2014/main" id="{3F461EAE-A19D-4163-A487-BFC06DE06027}"/>
                </a:ext>
              </a:extLst>
            </p:cNvPr>
            <p:cNvSpPr txBox="1"/>
            <p:nvPr/>
          </p:nvSpPr>
          <p:spPr>
            <a:xfrm>
              <a:off x="2071665" y="186517"/>
              <a:ext cx="832792" cy="338554"/>
            </a:xfrm>
            <a:prstGeom prst="rect">
              <a:avLst/>
            </a:prstGeom>
            <a:solidFill>
              <a:schemeClr val="bg1"/>
            </a:solidFill>
          </p:spPr>
          <p:txBody>
            <a:bodyPr wrap="none" rtlCol="0">
              <a:spAutoFit/>
            </a:bodyPr>
            <a:lstStyle/>
            <a:p>
              <a:r>
                <a:rPr lang="en-US" sz="1600" b="1" dirty="0"/>
                <a:t>Historic</a:t>
              </a:r>
            </a:p>
          </p:txBody>
        </p:sp>
        <p:sp>
          <p:nvSpPr>
            <p:cNvPr id="8" name="TextBox 7">
              <a:extLst>
                <a:ext uri="{FF2B5EF4-FFF2-40B4-BE49-F238E27FC236}">
                  <a16:creationId xmlns:a16="http://schemas.microsoft.com/office/drawing/2014/main" id="{48668CF2-05DA-42BF-8105-727A25072142}"/>
                </a:ext>
              </a:extLst>
            </p:cNvPr>
            <p:cNvSpPr txBox="1"/>
            <p:nvPr/>
          </p:nvSpPr>
          <p:spPr>
            <a:xfrm>
              <a:off x="2973722" y="186517"/>
              <a:ext cx="831253" cy="338554"/>
            </a:xfrm>
            <a:prstGeom prst="rect">
              <a:avLst/>
            </a:prstGeom>
            <a:solidFill>
              <a:schemeClr val="bg1"/>
            </a:solidFill>
          </p:spPr>
          <p:txBody>
            <a:bodyPr wrap="none" rtlCol="0">
              <a:spAutoFit/>
            </a:bodyPr>
            <a:lstStyle/>
            <a:p>
              <a:r>
                <a:rPr lang="en-US" sz="1600" b="1" dirty="0"/>
                <a:t>Present</a:t>
              </a:r>
            </a:p>
          </p:txBody>
        </p:sp>
        <p:sp>
          <p:nvSpPr>
            <p:cNvPr id="9" name="TextBox 8">
              <a:extLst>
                <a:ext uri="{FF2B5EF4-FFF2-40B4-BE49-F238E27FC236}">
                  <a16:creationId xmlns:a16="http://schemas.microsoft.com/office/drawing/2014/main" id="{F6F053F2-9512-4E6B-96BE-BF4D143E9F8A}"/>
                </a:ext>
              </a:extLst>
            </p:cNvPr>
            <p:cNvSpPr txBox="1"/>
            <p:nvPr/>
          </p:nvSpPr>
          <p:spPr>
            <a:xfrm>
              <a:off x="4064634" y="167364"/>
              <a:ext cx="2379049" cy="338554"/>
            </a:xfrm>
            <a:prstGeom prst="rect">
              <a:avLst/>
            </a:prstGeom>
            <a:solidFill>
              <a:schemeClr val="bg1"/>
            </a:solidFill>
          </p:spPr>
          <p:txBody>
            <a:bodyPr wrap="none" rtlCol="0">
              <a:spAutoFit/>
            </a:bodyPr>
            <a:lstStyle/>
            <a:p>
              <a:r>
                <a:rPr lang="en-US" sz="1600" b="1" dirty="0"/>
                <a:t>Desired Future Objectives</a:t>
              </a:r>
            </a:p>
          </p:txBody>
        </p:sp>
        <p:pic>
          <p:nvPicPr>
            <p:cNvPr id="10" name="Picture 9">
              <a:extLst>
                <a:ext uri="{FF2B5EF4-FFF2-40B4-BE49-F238E27FC236}">
                  <a16:creationId xmlns:a16="http://schemas.microsoft.com/office/drawing/2014/main" id="{96F082E2-BAD2-4C75-9965-1C7318C1C602}"/>
                </a:ext>
              </a:extLst>
            </p:cNvPr>
            <p:cNvPicPr>
              <a:picLocks noChangeAspect="1"/>
            </p:cNvPicPr>
            <p:nvPr/>
          </p:nvPicPr>
          <p:blipFill>
            <a:blip r:embed="rId5"/>
            <a:stretch>
              <a:fillRect/>
            </a:stretch>
          </p:blipFill>
          <p:spPr>
            <a:xfrm>
              <a:off x="2003932" y="6520642"/>
              <a:ext cx="4543425" cy="400050"/>
            </a:xfrm>
            <a:prstGeom prst="rect">
              <a:avLst/>
            </a:prstGeom>
          </p:spPr>
        </p:pic>
      </p:grpSp>
    </p:spTree>
    <p:extLst>
      <p:ext uri="{BB962C8B-B14F-4D97-AF65-F5344CB8AC3E}">
        <p14:creationId xmlns:p14="http://schemas.microsoft.com/office/powerpoint/2010/main" val="162499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E501E3-F005-008C-3427-2F2F8D1FA100}"/>
              </a:ext>
            </a:extLst>
          </p:cNvPr>
          <p:cNvPicPr>
            <a:picLocks noChangeAspect="1"/>
          </p:cNvPicPr>
          <p:nvPr/>
        </p:nvPicPr>
        <p:blipFill rotWithShape="1">
          <a:blip r:embed="rId2">
            <a:extLst>
              <a:ext uri="{28A0092B-C50C-407E-A947-70E740481C1C}">
                <a14:useLocalDpi xmlns:a14="http://schemas.microsoft.com/office/drawing/2010/main" val="0"/>
              </a:ext>
            </a:extLst>
          </a:blip>
          <a:srcRect l="1666" r="34166"/>
          <a:stretch/>
        </p:blipFill>
        <p:spPr>
          <a:xfrm>
            <a:off x="684362" y="704751"/>
            <a:ext cx="10737012" cy="6213634"/>
          </a:xfrm>
          <a:prstGeom prst="rect">
            <a:avLst/>
          </a:prstGeom>
        </p:spPr>
      </p:pic>
      <p:sp>
        <p:nvSpPr>
          <p:cNvPr id="3" name="Title 2">
            <a:extLst>
              <a:ext uri="{FF2B5EF4-FFF2-40B4-BE49-F238E27FC236}">
                <a16:creationId xmlns:a16="http://schemas.microsoft.com/office/drawing/2014/main" id="{A3988AC1-AF23-6C19-3614-A6B2E315EB76}"/>
              </a:ext>
            </a:extLst>
          </p:cNvPr>
          <p:cNvSpPr>
            <a:spLocks noGrp="1"/>
          </p:cNvSpPr>
          <p:nvPr>
            <p:ph type="title"/>
          </p:nvPr>
        </p:nvSpPr>
        <p:spPr>
          <a:xfrm>
            <a:off x="992038" y="0"/>
            <a:ext cx="10515600" cy="1325563"/>
          </a:xfrm>
        </p:spPr>
        <p:txBody>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Include Indicators of Resiliency </a:t>
            </a:r>
          </a:p>
        </p:txBody>
      </p:sp>
    </p:spTree>
    <p:extLst>
      <p:ext uri="{BB962C8B-B14F-4D97-AF65-F5344CB8AC3E}">
        <p14:creationId xmlns:p14="http://schemas.microsoft.com/office/powerpoint/2010/main" val="3608003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0F6A9-60FC-2A28-D244-A15B2930536B}"/>
              </a:ext>
            </a:extLst>
          </p:cNvPr>
          <p:cNvPicPr>
            <a:picLocks noChangeAspect="1"/>
          </p:cNvPicPr>
          <p:nvPr/>
        </p:nvPicPr>
        <p:blipFill>
          <a:blip r:embed="rId2"/>
          <a:stretch>
            <a:fillRect/>
          </a:stretch>
        </p:blipFill>
        <p:spPr>
          <a:xfrm>
            <a:off x="1866309" y="161469"/>
            <a:ext cx="8459381" cy="6535062"/>
          </a:xfrm>
          <a:prstGeom prst="rect">
            <a:avLst/>
          </a:prstGeom>
        </p:spPr>
      </p:pic>
      <p:sp>
        <p:nvSpPr>
          <p:cNvPr id="5" name="TextBox 4">
            <a:extLst>
              <a:ext uri="{FF2B5EF4-FFF2-40B4-BE49-F238E27FC236}">
                <a16:creationId xmlns:a16="http://schemas.microsoft.com/office/drawing/2014/main" id="{43A9C8ED-339B-24AE-E360-B24A2989E700}"/>
              </a:ext>
            </a:extLst>
          </p:cNvPr>
          <p:cNvSpPr txBox="1"/>
          <p:nvPr/>
        </p:nvSpPr>
        <p:spPr>
          <a:xfrm>
            <a:off x="250166" y="6488668"/>
            <a:ext cx="1954766" cy="369332"/>
          </a:xfrm>
          <a:prstGeom prst="rect">
            <a:avLst/>
          </a:prstGeom>
          <a:noFill/>
        </p:spPr>
        <p:txBody>
          <a:bodyPr wrap="none" rtlCol="0">
            <a:spAutoFit/>
          </a:bodyPr>
          <a:lstStyle/>
          <a:p>
            <a:r>
              <a:rPr lang="en-US" dirty="0"/>
              <a:t>Wasson et al. 2019</a:t>
            </a:r>
          </a:p>
        </p:txBody>
      </p:sp>
    </p:spTree>
    <p:extLst>
      <p:ext uri="{BB962C8B-B14F-4D97-AF65-F5344CB8AC3E}">
        <p14:creationId xmlns:p14="http://schemas.microsoft.com/office/powerpoint/2010/main" val="30157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3A9E8-60DB-7388-2788-607F9037F3A3}"/>
              </a:ext>
            </a:extLst>
          </p:cNvPr>
          <p:cNvSpPr txBox="1"/>
          <p:nvPr/>
        </p:nvSpPr>
        <p:spPr>
          <a:xfrm>
            <a:off x="534838" y="2526112"/>
            <a:ext cx="11041811" cy="3046988"/>
          </a:xfrm>
          <a:prstGeom prst="rect">
            <a:avLst/>
          </a:prstGeom>
          <a:noFill/>
        </p:spPr>
        <p:txBody>
          <a:bodyPr wrap="square">
            <a:spAutoFit/>
          </a:bodyPr>
          <a:lstStyle/>
          <a:p>
            <a:pPr algn="l"/>
            <a:r>
              <a:rPr lang="en-US" sz="3200" b="0" i="0" u="none" strike="noStrike" baseline="0" dirty="0">
                <a:latin typeface="AGaramondPro-Regular"/>
              </a:rPr>
              <a:t>The pathway of restoration is often slow and not necessarily smooth. In addition, people involved will evaluate a project as a success or failure depending on their interests as well as specific measurements used to evaluate.</a:t>
            </a:r>
          </a:p>
          <a:p>
            <a:pPr algn="l"/>
            <a:endParaRPr lang="en-US" sz="3200" dirty="0">
              <a:latin typeface="AGaramondPro-Regular"/>
            </a:endParaRPr>
          </a:p>
          <a:p>
            <a:pPr algn="l"/>
            <a:r>
              <a:rPr lang="en-US" sz="3200" b="0" i="0" u="none" strike="noStrike" baseline="0" dirty="0">
                <a:latin typeface="AGaramondPro-Regular"/>
              </a:rPr>
              <a:t>Assessments of success depend on perspective, goals, and time</a:t>
            </a:r>
            <a:endParaRPr lang="en-US" sz="3200" dirty="0"/>
          </a:p>
        </p:txBody>
      </p:sp>
      <p:pic>
        <p:nvPicPr>
          <p:cNvPr id="6" name="Picture 5">
            <a:extLst>
              <a:ext uri="{FF2B5EF4-FFF2-40B4-BE49-F238E27FC236}">
                <a16:creationId xmlns:a16="http://schemas.microsoft.com/office/drawing/2014/main" id="{482D9095-96E8-42F1-9E65-E395B7544A9C}"/>
              </a:ext>
            </a:extLst>
          </p:cNvPr>
          <p:cNvPicPr>
            <a:picLocks noChangeAspect="1"/>
          </p:cNvPicPr>
          <p:nvPr/>
        </p:nvPicPr>
        <p:blipFill>
          <a:blip r:embed="rId2"/>
          <a:stretch>
            <a:fillRect/>
          </a:stretch>
        </p:blipFill>
        <p:spPr>
          <a:xfrm>
            <a:off x="854015" y="262418"/>
            <a:ext cx="9661585" cy="1761147"/>
          </a:xfrm>
          <a:prstGeom prst="rect">
            <a:avLst/>
          </a:prstGeom>
        </p:spPr>
      </p:pic>
      <p:sp>
        <p:nvSpPr>
          <p:cNvPr id="7" name="TextBox 6">
            <a:extLst>
              <a:ext uri="{FF2B5EF4-FFF2-40B4-BE49-F238E27FC236}">
                <a16:creationId xmlns:a16="http://schemas.microsoft.com/office/drawing/2014/main" id="{2165F97F-EACE-14FB-D05C-6A7AEA714D5E}"/>
              </a:ext>
            </a:extLst>
          </p:cNvPr>
          <p:cNvSpPr txBox="1"/>
          <p:nvPr/>
        </p:nvSpPr>
        <p:spPr>
          <a:xfrm>
            <a:off x="7160360" y="1524837"/>
            <a:ext cx="2645148" cy="338554"/>
          </a:xfrm>
          <a:prstGeom prst="rect">
            <a:avLst/>
          </a:prstGeom>
          <a:noFill/>
        </p:spPr>
        <p:txBody>
          <a:bodyPr wrap="none" rtlCol="0">
            <a:spAutoFit/>
          </a:bodyPr>
          <a:lstStyle/>
          <a:p>
            <a:r>
              <a:rPr lang="en-US" sz="1600" dirty="0"/>
              <a:t>Ecological Restoration 2007</a:t>
            </a:r>
          </a:p>
        </p:txBody>
      </p:sp>
    </p:spTree>
    <p:extLst>
      <p:ext uri="{BB962C8B-B14F-4D97-AF65-F5344CB8AC3E}">
        <p14:creationId xmlns:p14="http://schemas.microsoft.com/office/powerpoint/2010/main" val="151073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B97D4-02A6-B005-54AB-37F584F35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F11A5-6B5E-C4E8-6887-7FE87D23068A}"/>
              </a:ext>
            </a:extLst>
          </p:cNvPr>
          <p:cNvSpPr>
            <a:spLocks noGrp="1"/>
          </p:cNvSpPr>
          <p:nvPr>
            <p:ph type="title"/>
          </p:nvPr>
        </p:nvSpPr>
        <p:spPr>
          <a:xfrm>
            <a:off x="577970" y="1339273"/>
            <a:ext cx="11110822" cy="1283158"/>
          </a:xfrm>
          <a:solidFill>
            <a:schemeClr val="tx2">
              <a:lumMod val="90000"/>
              <a:lumOff val="10000"/>
            </a:schemeClr>
          </a:solidFill>
        </p:spPr>
        <p:txBody>
          <a:bodyPr>
            <a:normAutofit fontScale="90000"/>
          </a:bodyPr>
          <a:lstStyle/>
          <a:p>
            <a:r>
              <a:rPr lang="en-US" sz="4800" dirty="0">
                <a:solidFill>
                  <a:schemeClr val="bg1"/>
                </a:solidFill>
              </a:rPr>
              <a:t>None of it Matters if You Can’t Access and Interpret the Data</a:t>
            </a:r>
          </a:p>
        </p:txBody>
      </p:sp>
      <p:sp>
        <p:nvSpPr>
          <p:cNvPr id="3" name="Content Placeholder 2">
            <a:extLst>
              <a:ext uri="{FF2B5EF4-FFF2-40B4-BE49-F238E27FC236}">
                <a16:creationId xmlns:a16="http://schemas.microsoft.com/office/drawing/2014/main" id="{391DC569-C56C-DF3A-D1FE-FA114DE628CF}"/>
              </a:ext>
            </a:extLst>
          </p:cNvPr>
          <p:cNvSpPr>
            <a:spLocks noGrp="1"/>
          </p:cNvSpPr>
          <p:nvPr>
            <p:ph type="body" idx="1"/>
          </p:nvPr>
        </p:nvSpPr>
        <p:spPr>
          <a:xfrm>
            <a:off x="831850" y="3140225"/>
            <a:ext cx="10515600" cy="2993155"/>
          </a:xfrm>
        </p:spPr>
        <p:txBody>
          <a:bodyPr>
            <a:normAutofit fontScale="92500" lnSpcReduction="10000"/>
          </a:bodyPr>
          <a:lstStyle/>
          <a:p>
            <a:r>
              <a:rPr lang="en-US" dirty="0">
                <a:solidFill>
                  <a:schemeClr val="tx1"/>
                </a:solidFill>
              </a:rPr>
              <a:t>Strive for an integrated, electronic data flow through all steps of the data management process from data collection through publication</a:t>
            </a:r>
          </a:p>
          <a:p>
            <a:endParaRPr lang="en-US" dirty="0">
              <a:solidFill>
                <a:schemeClr val="tx1"/>
              </a:solidFill>
            </a:endParaRPr>
          </a:p>
          <a:p>
            <a:r>
              <a:rPr lang="en-US" dirty="0">
                <a:solidFill>
                  <a:schemeClr val="tx1"/>
                </a:solidFill>
              </a:rPr>
              <a:t>Manage data in a geospatial format to enhance data visualization and interpretation and facilitate data integration across programs</a:t>
            </a:r>
          </a:p>
          <a:p>
            <a:endParaRPr lang="en-US" dirty="0">
              <a:solidFill>
                <a:schemeClr val="tx1"/>
              </a:solidFill>
            </a:endParaRPr>
          </a:p>
          <a:p>
            <a:r>
              <a:rPr lang="en-US" dirty="0">
                <a:solidFill>
                  <a:schemeClr val="tx1"/>
                </a:solidFill>
              </a:rPr>
              <a:t>Use an open data format that includes web services and application program interfaces (APIs) to facilitate data </a:t>
            </a:r>
          </a:p>
        </p:txBody>
      </p:sp>
    </p:spTree>
    <p:extLst>
      <p:ext uri="{BB962C8B-B14F-4D97-AF65-F5344CB8AC3E}">
        <p14:creationId xmlns:p14="http://schemas.microsoft.com/office/powerpoint/2010/main" val="2490753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3CFE5D80-BEFE-9BC3-896B-4510F95BE850}"/>
              </a:ext>
            </a:extLst>
          </p:cNvPr>
          <p:cNvPicPr>
            <a:picLocks noChangeAspect="1"/>
          </p:cNvPicPr>
          <p:nvPr/>
        </p:nvPicPr>
        <p:blipFill>
          <a:blip r:embed="rId2"/>
          <a:stretch>
            <a:fillRect/>
          </a:stretch>
        </p:blipFill>
        <p:spPr>
          <a:xfrm>
            <a:off x="8622382" y="2282525"/>
            <a:ext cx="2126130" cy="2126130"/>
          </a:xfrm>
          <a:prstGeom prst="rect">
            <a:avLst/>
          </a:prstGeom>
        </p:spPr>
      </p:pic>
      <p:sp>
        <p:nvSpPr>
          <p:cNvPr id="6" name="TextBox 5">
            <a:extLst>
              <a:ext uri="{FF2B5EF4-FFF2-40B4-BE49-F238E27FC236}">
                <a16:creationId xmlns:a16="http://schemas.microsoft.com/office/drawing/2014/main" id="{84FE0C5D-88E9-42D2-D556-92B5ACEDE4C1}"/>
              </a:ext>
            </a:extLst>
          </p:cNvPr>
          <p:cNvSpPr txBox="1"/>
          <p:nvPr/>
        </p:nvSpPr>
        <p:spPr>
          <a:xfrm>
            <a:off x="7524307" y="1775764"/>
            <a:ext cx="4667693" cy="584775"/>
          </a:xfrm>
          <a:prstGeom prst="rect">
            <a:avLst/>
          </a:prstGeom>
          <a:noFill/>
        </p:spPr>
        <p:txBody>
          <a:bodyPr wrap="square" rtlCol="0">
            <a:spAutoFit/>
          </a:bodyPr>
          <a:lstStyle/>
          <a:p>
            <a:r>
              <a:rPr lang="en-US" sz="3200" dirty="0">
                <a:hlinkClick r:id="rId3"/>
              </a:rPr>
              <a:t>https://empa.sccwrp.org</a:t>
            </a:r>
            <a:r>
              <a:rPr lang="en-US" sz="3200" dirty="0"/>
              <a:t> </a:t>
            </a:r>
          </a:p>
        </p:txBody>
      </p:sp>
      <p:sp>
        <p:nvSpPr>
          <p:cNvPr id="2" name="Title 1">
            <a:extLst>
              <a:ext uri="{FF2B5EF4-FFF2-40B4-BE49-F238E27FC236}">
                <a16:creationId xmlns:a16="http://schemas.microsoft.com/office/drawing/2014/main" id="{5F5AC9C1-2169-A56D-C5BB-12559F17289E}"/>
              </a:ext>
            </a:extLst>
          </p:cNvPr>
          <p:cNvSpPr txBox="1">
            <a:spLocks/>
          </p:cNvSpPr>
          <p:nvPr/>
        </p:nvSpPr>
        <p:spPr>
          <a:xfrm>
            <a:off x="449994" y="238372"/>
            <a:ext cx="11596777" cy="1325563"/>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Standard Data Assembly and Infrastructure to Increase Comparability and Encourage Collaboration</a:t>
            </a:r>
            <a:endParaRPr lang="en-US" sz="4000" dirty="0"/>
          </a:p>
        </p:txBody>
      </p:sp>
      <p:pic>
        <p:nvPicPr>
          <p:cNvPr id="3" name="Picture 2" descr="Graphical user interface, application&#10;&#10;Description automatically generated">
            <a:extLst>
              <a:ext uri="{FF2B5EF4-FFF2-40B4-BE49-F238E27FC236}">
                <a16:creationId xmlns:a16="http://schemas.microsoft.com/office/drawing/2014/main" id="{5E61F19C-89EC-A44C-8798-06406B1A63C2}"/>
              </a:ext>
            </a:extLst>
          </p:cNvPr>
          <p:cNvPicPr>
            <a:picLocks noChangeAspect="1"/>
          </p:cNvPicPr>
          <p:nvPr/>
        </p:nvPicPr>
        <p:blipFill>
          <a:blip r:embed="rId4"/>
          <a:stretch>
            <a:fillRect/>
          </a:stretch>
        </p:blipFill>
        <p:spPr>
          <a:xfrm>
            <a:off x="850604" y="1775764"/>
            <a:ext cx="6241312" cy="2443259"/>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016186A9-B7FB-7E0C-C6E9-ED62C72B2705}"/>
              </a:ext>
            </a:extLst>
          </p:cNvPr>
          <p:cNvPicPr>
            <a:picLocks noChangeAspect="1"/>
          </p:cNvPicPr>
          <p:nvPr/>
        </p:nvPicPr>
        <p:blipFill>
          <a:blip r:embed="rId5"/>
          <a:stretch>
            <a:fillRect/>
          </a:stretch>
        </p:blipFill>
        <p:spPr>
          <a:xfrm>
            <a:off x="90059" y="4200590"/>
            <a:ext cx="5618718" cy="2542164"/>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C13AA920-CC18-1D92-F7A7-584BC0BAADFB}"/>
              </a:ext>
            </a:extLst>
          </p:cNvPr>
          <p:cNvPicPr>
            <a:picLocks noChangeAspect="1"/>
          </p:cNvPicPr>
          <p:nvPr/>
        </p:nvPicPr>
        <p:blipFill>
          <a:blip r:embed="rId6"/>
          <a:stretch>
            <a:fillRect/>
          </a:stretch>
        </p:blipFill>
        <p:spPr>
          <a:xfrm>
            <a:off x="5810601" y="4330640"/>
            <a:ext cx="6291340" cy="2300496"/>
          </a:xfrm>
          <a:prstGeom prst="rect">
            <a:avLst/>
          </a:prstGeom>
        </p:spPr>
      </p:pic>
    </p:spTree>
    <p:extLst>
      <p:ext uri="{BB962C8B-B14F-4D97-AF65-F5344CB8AC3E}">
        <p14:creationId xmlns:p14="http://schemas.microsoft.com/office/powerpoint/2010/main" val="1411801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45466F1F-4CA7-48D9-93FC-A8FAA4202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9577"/>
            <a:ext cx="5204360" cy="212657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D1B65CDC-8F93-478D-AD99-F42E87E75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05"/>
            <a:ext cx="5267144" cy="2723529"/>
          </a:xfrm>
          <a:prstGeom prst="rect">
            <a:avLst/>
          </a:prstGeom>
        </p:spPr>
      </p:pic>
      <p:pic>
        <p:nvPicPr>
          <p:cNvPr id="4" name="Picture 3">
            <a:extLst>
              <a:ext uri="{FF2B5EF4-FFF2-40B4-BE49-F238E27FC236}">
                <a16:creationId xmlns:a16="http://schemas.microsoft.com/office/drawing/2014/main" id="{FCEC091A-AEC0-482A-85CD-0F8425C99D89}"/>
              </a:ext>
            </a:extLst>
          </p:cNvPr>
          <p:cNvPicPr>
            <a:picLocks noChangeAspect="1"/>
          </p:cNvPicPr>
          <p:nvPr/>
        </p:nvPicPr>
        <p:blipFill>
          <a:blip r:embed="rId4"/>
          <a:stretch>
            <a:fillRect/>
          </a:stretch>
        </p:blipFill>
        <p:spPr>
          <a:xfrm>
            <a:off x="4481357" y="1514475"/>
            <a:ext cx="7710643" cy="5343525"/>
          </a:xfrm>
          <a:prstGeom prst="rect">
            <a:avLst/>
          </a:prstGeom>
        </p:spPr>
      </p:pic>
      <p:cxnSp>
        <p:nvCxnSpPr>
          <p:cNvPr id="6" name="Straight Arrow Connector 5">
            <a:extLst>
              <a:ext uri="{FF2B5EF4-FFF2-40B4-BE49-F238E27FC236}">
                <a16:creationId xmlns:a16="http://schemas.microsoft.com/office/drawing/2014/main" id="{CF6BE0C7-49DB-4B1C-BD4F-5AAE34861710}"/>
              </a:ext>
            </a:extLst>
          </p:cNvPr>
          <p:cNvCxnSpPr/>
          <p:nvPr/>
        </p:nvCxnSpPr>
        <p:spPr>
          <a:xfrm flipH="1">
            <a:off x="8105775" y="3343275"/>
            <a:ext cx="1438275" cy="2381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1F9376-2FB4-4215-B26E-E1CDE1851591}"/>
              </a:ext>
            </a:extLst>
          </p:cNvPr>
          <p:cNvPicPr>
            <a:picLocks noChangeAspect="1"/>
          </p:cNvPicPr>
          <p:nvPr/>
        </p:nvPicPr>
        <p:blipFill>
          <a:blip r:embed="rId5"/>
          <a:stretch>
            <a:fillRect/>
          </a:stretch>
        </p:blipFill>
        <p:spPr>
          <a:xfrm>
            <a:off x="4481357" y="1524000"/>
            <a:ext cx="4295775" cy="510449"/>
          </a:xfrm>
          <a:prstGeom prst="rect">
            <a:avLst/>
          </a:prstGeom>
        </p:spPr>
      </p:pic>
      <p:sp>
        <p:nvSpPr>
          <p:cNvPr id="11" name="Arrow: Curved Down 10">
            <a:extLst>
              <a:ext uri="{FF2B5EF4-FFF2-40B4-BE49-F238E27FC236}">
                <a16:creationId xmlns:a16="http://schemas.microsoft.com/office/drawing/2014/main" id="{55D789C4-8694-4DCB-A6F9-E828B415DC93}"/>
              </a:ext>
            </a:extLst>
          </p:cNvPr>
          <p:cNvSpPr/>
          <p:nvPr/>
        </p:nvSpPr>
        <p:spPr>
          <a:xfrm rot="1152421">
            <a:off x="5229548" y="346756"/>
            <a:ext cx="2769293" cy="850156"/>
          </a:xfrm>
          <a:prstGeom prst="curvedDownArrow">
            <a:avLst>
              <a:gd name="adj1" fmla="val 25000"/>
              <a:gd name="adj2" fmla="val 50000"/>
              <a:gd name="adj3" fmla="val 3923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1"/>
              </a:solidFill>
            </a:endParaRPr>
          </a:p>
        </p:txBody>
      </p:sp>
      <p:sp>
        <p:nvSpPr>
          <p:cNvPr id="12" name="Arrow: Down 11">
            <a:extLst>
              <a:ext uri="{FF2B5EF4-FFF2-40B4-BE49-F238E27FC236}">
                <a16:creationId xmlns:a16="http://schemas.microsoft.com/office/drawing/2014/main" id="{1770F873-C664-499A-8E73-485EF8B0D5EB}"/>
              </a:ext>
            </a:extLst>
          </p:cNvPr>
          <p:cNvSpPr/>
          <p:nvPr/>
        </p:nvSpPr>
        <p:spPr>
          <a:xfrm>
            <a:off x="1895475" y="3162299"/>
            <a:ext cx="381000" cy="96202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416BED-884B-A37E-16CC-DD5BEF9FA5C9}"/>
              </a:ext>
            </a:extLst>
          </p:cNvPr>
          <p:cNvSpPr txBox="1"/>
          <p:nvPr/>
        </p:nvSpPr>
        <p:spPr>
          <a:xfrm>
            <a:off x="20599" y="2558324"/>
            <a:ext cx="4667693" cy="584775"/>
          </a:xfrm>
          <a:prstGeom prst="rect">
            <a:avLst/>
          </a:prstGeom>
          <a:noFill/>
        </p:spPr>
        <p:txBody>
          <a:bodyPr wrap="square" rtlCol="0">
            <a:spAutoFit/>
          </a:bodyPr>
          <a:lstStyle/>
          <a:p>
            <a:r>
              <a:rPr lang="en-US" sz="3200">
                <a:hlinkClick r:id="rId6"/>
              </a:rPr>
              <a:t>https://empa.sccwrp.org</a:t>
            </a:r>
            <a:r>
              <a:rPr lang="en-US" sz="3200"/>
              <a:t> </a:t>
            </a:r>
          </a:p>
        </p:txBody>
      </p:sp>
    </p:spTree>
    <p:extLst>
      <p:ext uri="{BB962C8B-B14F-4D97-AF65-F5344CB8AC3E}">
        <p14:creationId xmlns:p14="http://schemas.microsoft.com/office/powerpoint/2010/main" val="1723486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38FF-0EBA-76EA-DA2C-8DCD09FD9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AD862-1A54-0D0C-D055-98C627AA43CF}"/>
              </a:ext>
            </a:extLst>
          </p:cNvPr>
          <p:cNvSpPr>
            <a:spLocks noGrp="1"/>
          </p:cNvSpPr>
          <p:nvPr>
            <p:ph type="title"/>
          </p:nvPr>
        </p:nvSpPr>
        <p:spPr/>
        <p:txBody>
          <a:bodyPr/>
          <a:lstStyle/>
          <a:p>
            <a:r>
              <a:rPr lang="en-US" dirty="0"/>
              <a:t>Lessons Learned in California</a:t>
            </a:r>
          </a:p>
        </p:txBody>
      </p:sp>
      <p:graphicFrame>
        <p:nvGraphicFramePr>
          <p:cNvPr id="5" name="Content Placeholder 2">
            <a:extLst>
              <a:ext uri="{FF2B5EF4-FFF2-40B4-BE49-F238E27FC236}">
                <a16:creationId xmlns:a16="http://schemas.microsoft.com/office/drawing/2014/main" id="{D3D8E5A9-4A30-D011-28E3-6D9088F2106F}"/>
              </a:ext>
            </a:extLst>
          </p:cNvPr>
          <p:cNvGraphicFramePr>
            <a:graphicFrameLocks noGrp="1"/>
          </p:cNvGraphicFramePr>
          <p:nvPr>
            <p:ph idx="1"/>
          </p:nvPr>
        </p:nvGraphicFramePr>
        <p:xfrm>
          <a:off x="743309" y="177386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5">
            <a:extLst>
              <a:ext uri="{FF2B5EF4-FFF2-40B4-BE49-F238E27FC236}">
                <a16:creationId xmlns:a16="http://schemas.microsoft.com/office/drawing/2014/main" id="{D78DB431-6EBD-7AED-4692-B9E9AAAC0B25}"/>
              </a:ext>
            </a:extLst>
          </p:cNvPr>
          <p:cNvSpPr txBox="1">
            <a:spLocks/>
          </p:cNvSpPr>
          <p:nvPr/>
        </p:nvSpPr>
        <p:spPr>
          <a:xfrm>
            <a:off x="8409316" y="1027906"/>
            <a:ext cx="3702170" cy="2743200"/>
          </a:xfrm>
          <a:prstGeom prst="rect">
            <a:avLst/>
          </a:prstGeom>
          <a:solidFill>
            <a:srgbClr val="D9D9D9">
              <a:alpha val="80000"/>
            </a:srgbClr>
          </a:solidFill>
          <a:ln w="12700">
            <a:solidFill>
              <a:schemeClr val="tx2">
                <a:lumMod val="75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t>Build trust</a:t>
            </a:r>
          </a:p>
          <a:p>
            <a:r>
              <a:rPr lang="en-US" sz="2400" i="1" dirty="0"/>
              <a:t>Find common ground</a:t>
            </a:r>
          </a:p>
          <a:p>
            <a:r>
              <a:rPr lang="en-US" sz="2400" i="1" dirty="0"/>
              <a:t>Identify low-hanging fruit</a:t>
            </a:r>
          </a:p>
          <a:p>
            <a:r>
              <a:rPr lang="en-US" sz="2400" i="1" dirty="0"/>
              <a:t>Generate early success</a:t>
            </a:r>
          </a:p>
          <a:p>
            <a:r>
              <a:rPr lang="en-US" sz="2400" i="1" dirty="0"/>
              <a:t>Demonstrate value</a:t>
            </a:r>
          </a:p>
          <a:p>
            <a:r>
              <a:rPr lang="en-US" sz="2400" i="1" dirty="0"/>
              <a:t>Tell your story</a:t>
            </a:r>
          </a:p>
        </p:txBody>
      </p:sp>
    </p:spTree>
    <p:extLst>
      <p:ext uri="{BB962C8B-B14F-4D97-AF65-F5344CB8AC3E}">
        <p14:creationId xmlns:p14="http://schemas.microsoft.com/office/powerpoint/2010/main" val="1152953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C:\Documents and Settings\Christophers\My Documents\WDP\CRAM 07\CRAM 2007 sites\Site permits\CRAM 2007 Ambient photos\Upper Newport\Newport-014\Newport014-South_19.jpg"/>
          <p:cNvPicPr>
            <a:picLocks noChangeAspect="1" noChangeArrowheads="1"/>
          </p:cNvPicPr>
          <p:nvPr/>
        </p:nvPicPr>
        <p:blipFill>
          <a:blip r:embed="rId3" cstate="print"/>
          <a:srcRect b="10698"/>
          <a:stretch>
            <a:fillRect/>
          </a:stretch>
        </p:blipFill>
        <p:spPr bwMode="auto">
          <a:xfrm>
            <a:off x="0" y="0"/>
            <a:ext cx="12192000" cy="6858000"/>
          </a:xfrm>
          <a:prstGeom prst="rect">
            <a:avLst/>
          </a:prstGeom>
          <a:noFill/>
          <a:ln w="9525">
            <a:noFill/>
            <a:miter lim="800000"/>
            <a:headEnd/>
            <a:tailEnd/>
          </a:ln>
        </p:spPr>
      </p:pic>
      <p:sp>
        <p:nvSpPr>
          <p:cNvPr id="43011" name="Text Box 3"/>
          <p:cNvSpPr txBox="1">
            <a:spLocks noChangeArrowheads="1"/>
          </p:cNvSpPr>
          <p:nvPr/>
        </p:nvSpPr>
        <p:spPr bwMode="auto">
          <a:xfrm>
            <a:off x="5638800" y="60326"/>
            <a:ext cx="4267200" cy="701675"/>
          </a:xfrm>
          <a:prstGeom prst="rect">
            <a:avLst/>
          </a:prstGeom>
          <a:noFill/>
          <a:ln w="9525">
            <a:noFill/>
            <a:miter lim="800000"/>
            <a:headEnd/>
            <a:tailEnd/>
          </a:ln>
        </p:spPr>
        <p:txBody>
          <a:bodyPr>
            <a:spAutoFit/>
          </a:bodyPr>
          <a:lstStyle/>
          <a:p>
            <a:pPr algn="ctr">
              <a:spcBef>
                <a:spcPct val="50000"/>
              </a:spcBef>
            </a:pPr>
            <a:r>
              <a:rPr lang="en-US" sz="4000" b="1" dirty="0">
                <a:solidFill>
                  <a:srgbClr val="FF0000"/>
                </a:solidFill>
                <a:latin typeface="Constantia" pitchFamily="18" charset="0"/>
              </a:rPr>
              <a:t>Thank you!</a:t>
            </a:r>
          </a:p>
        </p:txBody>
      </p:sp>
      <p:sp>
        <p:nvSpPr>
          <p:cNvPr id="4" name="TextBox 3"/>
          <p:cNvSpPr txBox="1"/>
          <p:nvPr/>
        </p:nvSpPr>
        <p:spPr>
          <a:xfrm>
            <a:off x="9089893" y="5001883"/>
            <a:ext cx="2704138" cy="1569660"/>
          </a:xfrm>
          <a:prstGeom prst="rect">
            <a:avLst/>
          </a:prstGeom>
          <a:noFill/>
        </p:spPr>
        <p:txBody>
          <a:bodyPr wrap="none" rtlCol="0">
            <a:spAutoFit/>
          </a:bodyPr>
          <a:lstStyle/>
          <a:p>
            <a:pPr algn="ctr"/>
            <a:r>
              <a:rPr lang="en-US" sz="2400" b="1" dirty="0">
                <a:solidFill>
                  <a:schemeClr val="bg1"/>
                </a:solidFill>
              </a:rPr>
              <a:t>Eric Stein</a:t>
            </a:r>
          </a:p>
          <a:p>
            <a:pPr algn="ctr"/>
            <a:r>
              <a:rPr lang="en-US" sz="2400" b="1" dirty="0">
                <a:solidFill>
                  <a:schemeClr val="bg1"/>
                </a:solidFill>
              </a:rPr>
              <a:t>erics@sccwrp.org</a:t>
            </a:r>
          </a:p>
          <a:p>
            <a:pPr algn="ctr"/>
            <a:r>
              <a:rPr lang="en-US" sz="2400" b="1" dirty="0">
                <a:solidFill>
                  <a:schemeClr val="bg1"/>
                </a:solidFill>
              </a:rPr>
              <a:t>www.sccwrp.org</a:t>
            </a:r>
          </a:p>
          <a:p>
            <a:pPr algn="ctr"/>
            <a:r>
              <a:rPr lang="en-US" sz="2400" b="1" dirty="0">
                <a:solidFill>
                  <a:schemeClr val="bg1"/>
                </a:solidFill>
              </a:rPr>
              <a:t>714-755-3233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2CCA-EFED-4714-3E54-06D23B5C9A75}"/>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C7B59668-E65C-A1E7-EC20-F5B480F7672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6581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E42E-7605-5443-6D5C-721E58321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2E74F-131A-B42D-06E9-88170B8546A9}"/>
              </a:ext>
            </a:extLst>
          </p:cNvPr>
          <p:cNvSpPr>
            <a:spLocks noGrp="1"/>
          </p:cNvSpPr>
          <p:nvPr>
            <p:ph type="title"/>
          </p:nvPr>
        </p:nvSpPr>
        <p:spPr>
          <a:xfrm>
            <a:off x="264820" y="0"/>
            <a:ext cx="11717630" cy="1325563"/>
          </a:xfrm>
        </p:spPr>
        <p:txBody>
          <a:bodyPr/>
          <a:lstStyle/>
          <a:p>
            <a:pPr algn="ctr"/>
            <a:r>
              <a:rPr lang="en-US" dirty="0"/>
              <a:t>Targets Based on Landscape Profiles</a:t>
            </a:r>
          </a:p>
        </p:txBody>
      </p:sp>
      <p:pic>
        <p:nvPicPr>
          <p:cNvPr id="4" name="Picture 3">
            <a:extLst>
              <a:ext uri="{FF2B5EF4-FFF2-40B4-BE49-F238E27FC236}">
                <a16:creationId xmlns:a16="http://schemas.microsoft.com/office/drawing/2014/main" id="{C1E9A7E5-E798-714A-42FB-F34A5059EC70}"/>
              </a:ext>
            </a:extLst>
          </p:cNvPr>
          <p:cNvPicPr/>
          <p:nvPr/>
        </p:nvPicPr>
        <p:blipFill>
          <a:blip r:embed="rId3"/>
          <a:stretch>
            <a:fillRect/>
          </a:stretch>
        </p:blipFill>
        <p:spPr>
          <a:xfrm>
            <a:off x="75034" y="1325563"/>
            <a:ext cx="5819775" cy="5370830"/>
          </a:xfrm>
          <a:prstGeom prst="rect">
            <a:avLst/>
          </a:prstGeom>
        </p:spPr>
      </p:pic>
      <p:pic>
        <p:nvPicPr>
          <p:cNvPr id="12" name="Picture 11">
            <a:extLst>
              <a:ext uri="{FF2B5EF4-FFF2-40B4-BE49-F238E27FC236}">
                <a16:creationId xmlns:a16="http://schemas.microsoft.com/office/drawing/2014/main" id="{356A72C0-12A0-79F2-C849-284622AB1106}"/>
              </a:ext>
            </a:extLst>
          </p:cNvPr>
          <p:cNvPicPr>
            <a:picLocks noChangeAspect="1"/>
          </p:cNvPicPr>
          <p:nvPr/>
        </p:nvPicPr>
        <p:blipFill>
          <a:blip r:embed="rId4"/>
          <a:stretch>
            <a:fillRect/>
          </a:stretch>
        </p:blipFill>
        <p:spPr>
          <a:xfrm>
            <a:off x="6797658" y="1055662"/>
            <a:ext cx="4991100" cy="2638425"/>
          </a:xfrm>
          <a:prstGeom prst="rect">
            <a:avLst/>
          </a:prstGeom>
        </p:spPr>
      </p:pic>
      <p:sp>
        <p:nvSpPr>
          <p:cNvPr id="3" name="Arrow: Right 2">
            <a:extLst>
              <a:ext uri="{FF2B5EF4-FFF2-40B4-BE49-F238E27FC236}">
                <a16:creationId xmlns:a16="http://schemas.microsoft.com/office/drawing/2014/main" id="{855D6DA3-FD6B-5030-D01B-E1FC5D6C479B}"/>
              </a:ext>
            </a:extLst>
          </p:cNvPr>
          <p:cNvSpPr/>
          <p:nvPr/>
        </p:nvSpPr>
        <p:spPr>
          <a:xfrm>
            <a:off x="5972174" y="2160143"/>
            <a:ext cx="115252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443;p85">
            <a:extLst>
              <a:ext uri="{FF2B5EF4-FFF2-40B4-BE49-F238E27FC236}">
                <a16:creationId xmlns:a16="http://schemas.microsoft.com/office/drawing/2014/main" id="{5FF489FF-EFDC-9074-4A00-DDEF3033DAA2}"/>
              </a:ext>
            </a:extLst>
          </p:cNvPr>
          <p:cNvPicPr preferRelativeResize="0"/>
          <p:nvPr/>
        </p:nvPicPr>
        <p:blipFill rotWithShape="1">
          <a:blip r:embed="rId5">
            <a:alphaModFix/>
          </a:blip>
          <a:srcRect l="44077" t="12851" r="10532" b="38792"/>
          <a:stretch/>
        </p:blipFill>
        <p:spPr>
          <a:xfrm>
            <a:off x="6448424" y="3895725"/>
            <a:ext cx="5534026" cy="2876550"/>
          </a:xfrm>
          <a:prstGeom prst="rect">
            <a:avLst/>
          </a:prstGeom>
          <a:noFill/>
          <a:ln>
            <a:noFill/>
          </a:ln>
        </p:spPr>
      </p:pic>
      <p:pic>
        <p:nvPicPr>
          <p:cNvPr id="15" name="Google Shape;445;p85">
            <a:extLst>
              <a:ext uri="{FF2B5EF4-FFF2-40B4-BE49-F238E27FC236}">
                <a16:creationId xmlns:a16="http://schemas.microsoft.com/office/drawing/2014/main" id="{C4CA9896-E615-9C78-D147-77333A2B4FA0}"/>
              </a:ext>
            </a:extLst>
          </p:cNvPr>
          <p:cNvPicPr preferRelativeResize="0"/>
          <p:nvPr/>
        </p:nvPicPr>
        <p:blipFill rotWithShape="1">
          <a:blip r:embed="rId6">
            <a:alphaModFix/>
          </a:blip>
          <a:srcRect/>
          <a:stretch/>
        </p:blipFill>
        <p:spPr>
          <a:xfrm>
            <a:off x="9339523" y="5959424"/>
            <a:ext cx="1206500" cy="482600"/>
          </a:xfrm>
          <a:prstGeom prst="rect">
            <a:avLst/>
          </a:prstGeom>
          <a:noFill/>
          <a:ln>
            <a:noFill/>
          </a:ln>
          <a:effectLst>
            <a:reflection endPos="30000" dist="38100" dir="5400000" fadeDir="5400012" sy="-100000" algn="bl" rotWithShape="0"/>
          </a:effectLst>
        </p:spPr>
      </p:pic>
      <p:pic>
        <p:nvPicPr>
          <p:cNvPr id="16" name="Google Shape;446;p85">
            <a:extLst>
              <a:ext uri="{FF2B5EF4-FFF2-40B4-BE49-F238E27FC236}">
                <a16:creationId xmlns:a16="http://schemas.microsoft.com/office/drawing/2014/main" id="{5846FBAB-4948-F888-7395-A7F01F65D9A3}"/>
              </a:ext>
            </a:extLst>
          </p:cNvPr>
          <p:cNvPicPr preferRelativeResize="0"/>
          <p:nvPr/>
        </p:nvPicPr>
        <p:blipFill rotWithShape="1">
          <a:blip r:embed="rId7">
            <a:alphaModFix/>
          </a:blip>
          <a:srcRect/>
          <a:stretch/>
        </p:blipFill>
        <p:spPr>
          <a:xfrm>
            <a:off x="10582258" y="4956158"/>
            <a:ext cx="1206500" cy="1485900"/>
          </a:xfrm>
          <a:prstGeom prst="rect">
            <a:avLst/>
          </a:prstGeom>
          <a:noFill/>
          <a:ln w="25400" cap="flat" cmpd="sng">
            <a:solidFill>
              <a:schemeClr val="lt1"/>
            </a:solidFill>
            <a:prstDash val="solid"/>
            <a:round/>
            <a:headEnd type="none" w="sm" len="sm"/>
            <a:tailEnd type="none" w="sm" len="sm"/>
          </a:ln>
        </p:spPr>
      </p:pic>
      <p:sp>
        <p:nvSpPr>
          <p:cNvPr id="17" name="Google Shape;447;p85">
            <a:extLst>
              <a:ext uri="{FF2B5EF4-FFF2-40B4-BE49-F238E27FC236}">
                <a16:creationId xmlns:a16="http://schemas.microsoft.com/office/drawing/2014/main" id="{10F3C481-1EC4-9D58-B1E1-0F1C9EFA8B46}"/>
              </a:ext>
            </a:extLst>
          </p:cNvPr>
          <p:cNvSpPr/>
          <p:nvPr/>
        </p:nvSpPr>
        <p:spPr>
          <a:xfrm>
            <a:off x="7124699" y="4076649"/>
            <a:ext cx="2028009" cy="67310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buClr>
                <a:srgbClr val="FFFFFF"/>
              </a:buClr>
              <a:buSzPts val="1200"/>
            </a:pPr>
            <a:r>
              <a:rPr lang="en" sz="1600" b="1" dirty="0">
                <a:solidFill>
                  <a:srgbClr val="FFFFFF"/>
                </a:solidFill>
                <a:latin typeface="Arial"/>
                <a:ea typeface="Arial"/>
                <a:cs typeface="Arial"/>
                <a:sym typeface="Arial"/>
              </a:rPr>
              <a:t>62% of target restoration goal</a:t>
            </a:r>
            <a:endParaRPr sz="1600" b="1" dirty="0">
              <a:solidFill>
                <a:srgbClr val="FFFFFF"/>
              </a:solidFill>
              <a:latin typeface="Arial"/>
              <a:ea typeface="Arial"/>
              <a:cs typeface="Arial"/>
              <a:sym typeface="Arial"/>
            </a:endParaRPr>
          </a:p>
        </p:txBody>
      </p:sp>
      <p:sp>
        <p:nvSpPr>
          <p:cNvPr id="18" name="Arrow: Down 17">
            <a:extLst>
              <a:ext uri="{FF2B5EF4-FFF2-40B4-BE49-F238E27FC236}">
                <a16:creationId xmlns:a16="http://schemas.microsoft.com/office/drawing/2014/main" id="{2065E339-0E9F-BF24-31DA-5197CCBFD131}"/>
              </a:ext>
            </a:extLst>
          </p:cNvPr>
          <p:cNvSpPr/>
          <p:nvPr/>
        </p:nvSpPr>
        <p:spPr>
          <a:xfrm>
            <a:off x="9339523" y="3033713"/>
            <a:ext cx="484632" cy="825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5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686800" cy="838200"/>
          </a:xfrm>
        </p:spPr>
        <p:txBody>
          <a:bodyPr/>
          <a:lstStyle/>
          <a:p>
            <a:r>
              <a:rPr lang="en-US" dirty="0"/>
              <a:t>Keys to success</a:t>
            </a:r>
          </a:p>
        </p:txBody>
      </p:sp>
      <p:sp>
        <p:nvSpPr>
          <p:cNvPr id="3" name="Content Placeholder 2"/>
          <p:cNvSpPr>
            <a:spLocks noGrp="1"/>
          </p:cNvSpPr>
          <p:nvPr>
            <p:ph idx="1"/>
          </p:nvPr>
        </p:nvSpPr>
        <p:spPr/>
        <p:txBody>
          <a:bodyPr>
            <a:normAutofit fontScale="92500" lnSpcReduction="10000"/>
          </a:bodyPr>
          <a:lstStyle/>
          <a:p>
            <a:r>
              <a:rPr lang="en-US" i="1" dirty="0"/>
              <a:t>Don’t force it – find common ground</a:t>
            </a:r>
          </a:p>
          <a:p>
            <a:endParaRPr lang="en-US" i="1" dirty="0"/>
          </a:p>
          <a:p>
            <a:r>
              <a:rPr lang="en-US" i="1" dirty="0"/>
              <a:t>Everybody is busy and this is nobody’s job</a:t>
            </a:r>
          </a:p>
          <a:p>
            <a:pPr lvl="1"/>
            <a:r>
              <a:rPr lang="en-US" i="1" dirty="0"/>
              <a:t>Need a designated “point person”</a:t>
            </a:r>
          </a:p>
          <a:p>
            <a:pPr lvl="1"/>
            <a:r>
              <a:rPr lang="en-US" i="1" dirty="0"/>
              <a:t>Empower key motivated individuals</a:t>
            </a:r>
          </a:p>
          <a:p>
            <a:pPr lvl="1"/>
            <a:r>
              <a:rPr lang="en-US" i="1" dirty="0"/>
              <a:t>Encourage leaders to emerge</a:t>
            </a:r>
          </a:p>
          <a:p>
            <a:endParaRPr lang="en-US" i="1" dirty="0"/>
          </a:p>
          <a:p>
            <a:r>
              <a:rPr lang="en-US" i="1" dirty="0"/>
              <a:t>Remove all barriers to information flow</a:t>
            </a:r>
          </a:p>
          <a:p>
            <a:pPr lvl="1"/>
            <a:r>
              <a:rPr lang="en-US" i="1" dirty="0"/>
              <a:t>Informed participants are engaged and supportive participants……that includes the public</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981200" y="152400"/>
            <a:ext cx="8229600" cy="1143000"/>
          </a:xfrm>
        </p:spPr>
        <p:txBody>
          <a:bodyPr/>
          <a:lstStyle/>
          <a:p>
            <a:pPr eaLnBrk="1" hangingPunct="1"/>
            <a:r>
              <a:rPr lang="en-US" b="1" dirty="0"/>
              <a:t>Keys to Success</a:t>
            </a:r>
          </a:p>
        </p:txBody>
      </p:sp>
      <p:sp>
        <p:nvSpPr>
          <p:cNvPr id="46083" name="Content Placeholder 2"/>
          <p:cNvSpPr>
            <a:spLocks noGrp="1"/>
          </p:cNvSpPr>
          <p:nvPr>
            <p:ph idx="1"/>
          </p:nvPr>
        </p:nvSpPr>
        <p:spPr>
          <a:xfrm>
            <a:off x="1981200" y="1371600"/>
            <a:ext cx="8229600" cy="5334000"/>
          </a:xfrm>
        </p:spPr>
        <p:txBody>
          <a:bodyPr>
            <a:normAutofit fontScale="92500" lnSpcReduction="20000"/>
          </a:bodyPr>
          <a:lstStyle/>
          <a:p>
            <a:pPr eaLnBrk="1" hangingPunct="1"/>
            <a:r>
              <a:rPr lang="en-US" i="1" dirty="0"/>
              <a:t>Establish a clear and common vision &amp; stick to it</a:t>
            </a:r>
          </a:p>
          <a:p>
            <a:pPr lvl="1"/>
            <a:r>
              <a:rPr lang="en-US" dirty="0"/>
              <a:t>Things that directly affect the problem are part of the solution -others things lead to other problems. </a:t>
            </a:r>
            <a:endParaRPr lang="en-US" i="1" dirty="0"/>
          </a:p>
          <a:p>
            <a:pPr eaLnBrk="1" hangingPunct="1"/>
            <a:endParaRPr lang="en-US" i="1" dirty="0"/>
          </a:p>
          <a:p>
            <a:pPr eaLnBrk="1" hangingPunct="1"/>
            <a:r>
              <a:rPr lang="en-US" i="1" dirty="0"/>
              <a:t>Start modestly, learn as you go</a:t>
            </a:r>
          </a:p>
          <a:p>
            <a:pPr eaLnBrk="1" hangingPunct="1"/>
            <a:endParaRPr lang="en-US" i="1" dirty="0"/>
          </a:p>
          <a:p>
            <a:pPr eaLnBrk="1" hangingPunct="1"/>
            <a:r>
              <a:rPr lang="en-US" i="1" dirty="0"/>
              <a:t>Obtain early successes and relish in them</a:t>
            </a:r>
          </a:p>
          <a:p>
            <a:pPr eaLnBrk="1" hangingPunct="1"/>
            <a:endParaRPr lang="en-US" i="1" dirty="0"/>
          </a:p>
          <a:p>
            <a:pPr eaLnBrk="1" hangingPunct="1"/>
            <a:r>
              <a:rPr lang="en-US" i="1" dirty="0"/>
              <a:t>Stay engaged  -- don’t be complacent</a:t>
            </a:r>
          </a:p>
          <a:p>
            <a:pPr eaLnBrk="1" hangingPunct="1"/>
            <a:endParaRPr lang="en-US" i="1" dirty="0"/>
          </a:p>
          <a:p>
            <a:pPr eaLnBrk="1" hangingPunct="1"/>
            <a:r>
              <a:rPr lang="en-US" i="1" dirty="0"/>
              <a:t>Think/plan regionally . . . . Act/implement locally</a:t>
            </a:r>
          </a:p>
          <a:p>
            <a:pPr eaLnBrk="1" hangingPunct="1"/>
            <a:endParaRPr lang="en-US" dirty="0"/>
          </a:p>
        </p:txBody>
      </p:sp>
      <p:pic>
        <p:nvPicPr>
          <p:cNvPr id="4" name="Picture 2" descr="http://www.thecostofdiscipleship.com/wp-content/uploads/2011/06/distraction2-300x300.jpg"/>
          <p:cNvPicPr>
            <a:picLocks noChangeAspect="1" noChangeArrowheads="1"/>
          </p:cNvPicPr>
          <p:nvPr/>
        </p:nvPicPr>
        <p:blipFill>
          <a:blip r:embed="rId2" cstate="print"/>
          <a:srcRect l="16000" t="21333" r="17333" b="28000"/>
          <a:stretch>
            <a:fillRect/>
          </a:stretch>
        </p:blipFill>
        <p:spPr bwMode="auto">
          <a:xfrm>
            <a:off x="8458200" y="2609088"/>
            <a:ext cx="1981200" cy="1505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1DAE-783D-C8ED-8C27-F0E49E0416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1CED7A-93B9-1972-A57C-3D7FB303CDF2}"/>
              </a:ext>
            </a:extLst>
          </p:cNvPr>
          <p:cNvSpPr>
            <a:spLocks noGrp="1"/>
          </p:cNvSpPr>
          <p:nvPr>
            <p:ph type="title"/>
          </p:nvPr>
        </p:nvSpPr>
        <p:spPr>
          <a:xfrm>
            <a:off x="655609" y="304801"/>
            <a:ext cx="10386202" cy="1396399"/>
          </a:xfrm>
        </p:spPr>
        <p:txBody>
          <a:bodyPr>
            <a:normAutofit/>
          </a:bodyPr>
          <a:lstStyle/>
          <a:p>
            <a:r>
              <a:rPr lang="en-US" dirty="0"/>
              <a:t>Protocols Can be Used to Develop Appropriate Performance Standards</a:t>
            </a:r>
          </a:p>
        </p:txBody>
      </p:sp>
      <p:sp>
        <p:nvSpPr>
          <p:cNvPr id="4" name="Content Placeholder 3">
            <a:extLst>
              <a:ext uri="{FF2B5EF4-FFF2-40B4-BE49-F238E27FC236}">
                <a16:creationId xmlns:a16="http://schemas.microsoft.com/office/drawing/2014/main" id="{071FA5BB-80DA-E66A-AEB0-83698C50DE65}"/>
              </a:ext>
            </a:extLst>
          </p:cNvPr>
          <p:cNvSpPr>
            <a:spLocks noGrp="1"/>
          </p:cNvSpPr>
          <p:nvPr>
            <p:ph idx="1"/>
          </p:nvPr>
        </p:nvSpPr>
        <p:spPr>
          <a:xfrm>
            <a:off x="544443" y="1949161"/>
            <a:ext cx="11768327" cy="4525963"/>
          </a:xfrm>
        </p:spPr>
        <p:txBody>
          <a:bodyPr>
            <a:normAutofit fontScale="92500" lnSpcReduction="10000"/>
          </a:bodyPr>
          <a:lstStyle/>
          <a:p>
            <a:r>
              <a:rPr lang="en-US" sz="3200" dirty="0"/>
              <a:t>Measures a single aspect of condition or function</a:t>
            </a:r>
          </a:p>
          <a:p>
            <a:r>
              <a:rPr lang="en-US" sz="3200" dirty="0"/>
              <a:t>Can be measured objectively in a repeatable manner</a:t>
            </a:r>
          </a:p>
          <a:p>
            <a:r>
              <a:rPr lang="en-US" dirty="0"/>
              <a:t>Clear and unambiguous</a:t>
            </a:r>
          </a:p>
          <a:p>
            <a:pPr lvl="1"/>
            <a:r>
              <a:rPr lang="en-US" dirty="0"/>
              <a:t>Somebody else will likely have to interpret what you meant</a:t>
            </a:r>
          </a:p>
          <a:p>
            <a:r>
              <a:rPr lang="en-US" dirty="0"/>
              <a:t>Defensible</a:t>
            </a:r>
          </a:p>
          <a:p>
            <a:r>
              <a:rPr lang="en-US" dirty="0"/>
              <a:t>Readily quantifiable targets with known levels of confidence</a:t>
            </a:r>
          </a:p>
          <a:p>
            <a:r>
              <a:rPr lang="en-US" dirty="0"/>
              <a:t>Tied to established goals and objectives</a:t>
            </a:r>
          </a:p>
          <a:p>
            <a:r>
              <a:rPr lang="en-US" dirty="0"/>
              <a:t>Can inform adaptive management actions and/or contingency actions</a:t>
            </a:r>
          </a:p>
          <a:p>
            <a:endParaRPr lang="en-US" dirty="0"/>
          </a:p>
        </p:txBody>
      </p:sp>
    </p:spTree>
    <p:extLst>
      <p:ext uri="{BB962C8B-B14F-4D97-AF65-F5344CB8AC3E}">
        <p14:creationId xmlns:p14="http://schemas.microsoft.com/office/powerpoint/2010/main" val="176804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8E34-59DB-EAC8-870B-95BFB4FA77DA}"/>
              </a:ext>
            </a:extLst>
          </p:cNvPr>
          <p:cNvSpPr>
            <a:spLocks noGrp="1"/>
          </p:cNvSpPr>
          <p:nvPr>
            <p:ph type="title"/>
          </p:nvPr>
        </p:nvSpPr>
        <p:spPr/>
        <p:txBody>
          <a:bodyPr/>
          <a:lstStyle/>
          <a:p>
            <a:r>
              <a:rPr lang="en-US" dirty="0"/>
              <a:t>Lessons Learned in California</a:t>
            </a:r>
          </a:p>
        </p:txBody>
      </p:sp>
      <p:graphicFrame>
        <p:nvGraphicFramePr>
          <p:cNvPr id="5" name="Content Placeholder 2">
            <a:extLst>
              <a:ext uri="{FF2B5EF4-FFF2-40B4-BE49-F238E27FC236}">
                <a16:creationId xmlns:a16="http://schemas.microsoft.com/office/drawing/2014/main" id="{98A9ED79-AB33-50E8-7708-D21ACA3B9A10}"/>
              </a:ext>
            </a:extLst>
          </p:cNvPr>
          <p:cNvGraphicFramePr>
            <a:graphicFrameLocks noGrp="1"/>
          </p:cNvGraphicFramePr>
          <p:nvPr>
            <p:ph idx="1"/>
            <p:extLst>
              <p:ext uri="{D42A27DB-BD31-4B8C-83A1-F6EECF244321}">
                <p14:modId xmlns:p14="http://schemas.microsoft.com/office/powerpoint/2010/main" val="529829399"/>
              </p:ext>
            </p:extLst>
          </p:nvPr>
        </p:nvGraphicFramePr>
        <p:xfrm>
          <a:off x="743309" y="177386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6733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C9237-0B52-46A8-6B61-BCBA3CC97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D8731-8B85-4F1C-BE55-5C6B9FD1CEB6}"/>
              </a:ext>
            </a:extLst>
          </p:cNvPr>
          <p:cNvSpPr>
            <a:spLocks noGrp="1"/>
          </p:cNvSpPr>
          <p:nvPr>
            <p:ph type="title"/>
          </p:nvPr>
        </p:nvSpPr>
        <p:spPr>
          <a:xfrm>
            <a:off x="2068567" y="1"/>
            <a:ext cx="7886700" cy="1325563"/>
          </a:xfrm>
        </p:spPr>
        <p:txBody>
          <a:bodyPr/>
          <a:lstStyle/>
          <a:p>
            <a:r>
              <a:rPr lang="en-US" dirty="0"/>
              <a:t>Example Performance Standard</a:t>
            </a:r>
          </a:p>
        </p:txBody>
      </p:sp>
      <p:sp>
        <p:nvSpPr>
          <p:cNvPr id="3" name="Content Placeholder 2">
            <a:extLst>
              <a:ext uri="{FF2B5EF4-FFF2-40B4-BE49-F238E27FC236}">
                <a16:creationId xmlns:a16="http://schemas.microsoft.com/office/drawing/2014/main" id="{EFE670D7-322F-488D-A2D7-4EB90C213BE0}"/>
              </a:ext>
            </a:extLst>
          </p:cNvPr>
          <p:cNvSpPr>
            <a:spLocks noGrp="1"/>
          </p:cNvSpPr>
          <p:nvPr>
            <p:ph idx="1"/>
          </p:nvPr>
        </p:nvSpPr>
        <p:spPr>
          <a:xfrm>
            <a:off x="330708" y="1325564"/>
            <a:ext cx="11530584" cy="4351338"/>
          </a:xfrm>
        </p:spPr>
        <p:txBody>
          <a:bodyPr>
            <a:normAutofit/>
          </a:bodyPr>
          <a:lstStyle/>
          <a:p>
            <a:r>
              <a:rPr lang="en-US" sz="2800" dirty="0"/>
              <a:t>At the end of year 3, at least 80% of Area A shall have a benthic invertebrate index score within 10% of the median reference population score.</a:t>
            </a:r>
          </a:p>
          <a:p>
            <a:pPr lvl="1"/>
            <a:r>
              <a:rPr lang="en-US" sz="2400" dirty="0"/>
              <a:t>If this standard is not met, the site will be re-evaluated within 120 days of the original field assessment</a:t>
            </a:r>
          </a:p>
          <a:p>
            <a:pPr lvl="1"/>
            <a:r>
              <a:rPr lang="en-US" sz="2400" dirty="0"/>
              <a:t>If the standard is still not met, metric level analysis and/or causal assessment shall be conducted to identify likely reasons for failure</a:t>
            </a:r>
          </a:p>
        </p:txBody>
      </p:sp>
      <p:pic>
        <p:nvPicPr>
          <p:cNvPr id="4098" name="Picture 2" descr="http://3.bp.blogspot.com/-qUH2sD4GWB0/UUn5xBphLjI/AAAAAAAAA2o/MMYWv7n8sNw/s1600/thumb-up-terminator+pablo+M+R.jpg">
            <a:extLst>
              <a:ext uri="{FF2B5EF4-FFF2-40B4-BE49-F238E27FC236}">
                <a16:creationId xmlns:a16="http://schemas.microsoft.com/office/drawing/2014/main" id="{C1F23E25-FB50-C699-6F8B-BC9A3896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411" y="3903522"/>
            <a:ext cx="3513711" cy="28531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thiendoan.org/wp-content/uploads/2014/06/are-we-clear.jpg">
            <a:extLst>
              <a:ext uri="{FF2B5EF4-FFF2-40B4-BE49-F238E27FC236}">
                <a16:creationId xmlns:a16="http://schemas.microsoft.com/office/drawing/2014/main" id="{DCEF08A9-1432-6DFC-06EA-EF43023BA7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9" y="4168910"/>
            <a:ext cx="4580917" cy="257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4E122-B1E8-F6CF-64C0-58E8B0B311FA}"/>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E5A5BD-0FE6-AED9-415F-A55646473A8D}"/>
              </a:ext>
            </a:extLst>
          </p:cNvPr>
          <p:cNvGraphicFramePr>
            <a:graphicFrameLocks noGrp="1"/>
          </p:cNvGraphicFramePr>
          <p:nvPr/>
        </p:nvGraphicFramePr>
        <p:xfrm>
          <a:off x="536027" y="341216"/>
          <a:ext cx="11119946" cy="5996523"/>
        </p:xfrm>
        <a:graphic>
          <a:graphicData uri="http://schemas.openxmlformats.org/drawingml/2006/table">
            <a:tbl>
              <a:tblPr/>
              <a:tblGrid>
                <a:gridCol w="2141816">
                  <a:extLst>
                    <a:ext uri="{9D8B030D-6E8A-4147-A177-3AD203B41FA5}">
                      <a16:colId xmlns:a16="http://schemas.microsoft.com/office/drawing/2014/main" val="1004176239"/>
                    </a:ext>
                  </a:extLst>
                </a:gridCol>
                <a:gridCol w="4696689">
                  <a:extLst>
                    <a:ext uri="{9D8B030D-6E8A-4147-A177-3AD203B41FA5}">
                      <a16:colId xmlns:a16="http://schemas.microsoft.com/office/drawing/2014/main" val="1518301123"/>
                    </a:ext>
                  </a:extLst>
                </a:gridCol>
                <a:gridCol w="1427147">
                  <a:extLst>
                    <a:ext uri="{9D8B030D-6E8A-4147-A177-3AD203B41FA5}">
                      <a16:colId xmlns:a16="http://schemas.microsoft.com/office/drawing/2014/main" val="1741914312"/>
                    </a:ext>
                  </a:extLst>
                </a:gridCol>
                <a:gridCol w="1427147">
                  <a:extLst>
                    <a:ext uri="{9D8B030D-6E8A-4147-A177-3AD203B41FA5}">
                      <a16:colId xmlns:a16="http://schemas.microsoft.com/office/drawing/2014/main" val="3105487788"/>
                    </a:ext>
                  </a:extLst>
                </a:gridCol>
                <a:gridCol w="1427147">
                  <a:extLst>
                    <a:ext uri="{9D8B030D-6E8A-4147-A177-3AD203B41FA5}">
                      <a16:colId xmlns:a16="http://schemas.microsoft.com/office/drawing/2014/main" val="2736322354"/>
                    </a:ext>
                  </a:extLst>
                </a:gridCol>
              </a:tblGrid>
              <a:tr h="313422">
                <a:tc>
                  <a:txBody>
                    <a:bodyPr/>
                    <a:lstStyle/>
                    <a:p>
                      <a:pPr algn="l" rtl="0" fontAlgn="b"/>
                      <a:r>
                        <a:rPr lang="en-US" sz="1800" b="1" i="0" u="none" strike="noStrike">
                          <a:solidFill>
                            <a:srgbClr val="000000"/>
                          </a:solidFill>
                          <a:effectLst/>
                          <a:latin typeface="Calibri" panose="020F0502020204030204" pitchFamily="34" charset="0"/>
                        </a:rPr>
                        <a:t>Indicator</a:t>
                      </a:r>
                    </a:p>
                  </a:txBody>
                  <a:tcPr marL="8726" marR="8726" marT="8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i="0" u="none" strike="noStrike">
                          <a:solidFill>
                            <a:srgbClr val="000000"/>
                          </a:solidFill>
                          <a:effectLst/>
                          <a:latin typeface="Calibri" panose="020F0502020204030204" pitchFamily="34" charset="0"/>
                        </a:rPr>
                        <a:t>Metric</a:t>
                      </a:r>
                    </a:p>
                  </a:txBody>
                  <a:tcPr marL="8726" marR="8726" marT="8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rtl="0" fontAlgn="b"/>
                      <a:r>
                        <a:rPr lang="en-US" sz="1800" b="1" i="0" u="none" strike="noStrike">
                          <a:solidFill>
                            <a:srgbClr val="000000"/>
                          </a:solidFill>
                          <a:effectLst/>
                          <a:latin typeface="Calibri" panose="020F0502020204030204" pitchFamily="34" charset="0"/>
                        </a:rPr>
                        <a:t>Questions</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645994"/>
                  </a:ext>
                </a:extLst>
              </a:tr>
              <a:tr h="484844">
                <a:tc>
                  <a:txBody>
                    <a:bodyPr/>
                    <a:lstStyle/>
                    <a:p>
                      <a:pPr algn="l" fontAlgn="b"/>
                      <a:endParaRPr lang="en-US" sz="1800" b="0" i="1" u="none" strike="noStrike">
                        <a:solidFill>
                          <a:srgbClr val="000000"/>
                        </a:solidFill>
                        <a:effectLst/>
                        <a:latin typeface="Calibri" panose="020F0502020204030204" pitchFamily="34" charset="0"/>
                      </a:endParaRPr>
                    </a:p>
                  </a:txBody>
                  <a:tcPr marL="8726" marR="8726" marT="8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1" i="1" u="none" strike="noStrike">
                          <a:solidFill>
                            <a:srgbClr val="000000"/>
                          </a:solidFill>
                          <a:effectLst/>
                          <a:latin typeface="Calibri" panose="020F0502020204030204" pitchFamily="34" charset="0"/>
                        </a:rPr>
                        <a:t> </a:t>
                      </a:r>
                    </a:p>
                  </a:txBody>
                  <a:tcPr marL="8726" marR="8726" marT="8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i="1" u="none" strike="noStrike">
                          <a:solidFill>
                            <a:srgbClr val="000000"/>
                          </a:solidFill>
                          <a:effectLst/>
                          <a:latin typeface="Calibri" panose="020F0502020204030204" pitchFamily="34" charset="0"/>
                        </a:rPr>
                        <a:t>Stressors</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i="1" u="none" strike="noStrike">
                          <a:solidFill>
                            <a:srgbClr val="000000"/>
                          </a:solidFill>
                          <a:effectLst/>
                          <a:latin typeface="Calibri" panose="020F0502020204030204" pitchFamily="34" charset="0"/>
                        </a:rPr>
                        <a:t>Condition</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i="1" u="none" strike="noStrike">
                          <a:solidFill>
                            <a:srgbClr val="000000"/>
                          </a:solidFill>
                          <a:effectLst/>
                          <a:latin typeface="Calibri" panose="020F0502020204030204" pitchFamily="34" charset="0"/>
                        </a:rPr>
                        <a:t>Resilience</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961163"/>
                  </a:ext>
                </a:extLst>
              </a:tr>
              <a:tr h="313422">
                <a:tc rowSpan="4">
                  <a:txBody>
                    <a:bodyPr/>
                    <a:lstStyle/>
                    <a:p>
                      <a:pPr algn="l" rtl="0" fontAlgn="ctr"/>
                      <a:r>
                        <a:rPr lang="en-US" sz="1800" b="0" i="0" u="none" strike="noStrike">
                          <a:solidFill>
                            <a:srgbClr val="000000"/>
                          </a:solidFill>
                          <a:effectLst/>
                          <a:latin typeface="Calibri" panose="020F0502020204030204" pitchFamily="34" charset="0"/>
                        </a:rPr>
                        <a:t>Habitat</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Extent marsh</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78864"/>
                  </a:ext>
                </a:extLst>
              </a:tr>
              <a:tr h="34157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Extent seagrass bed</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50187"/>
                  </a:ext>
                </a:extLst>
              </a:tr>
              <a:tr h="31342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Habitat diversity</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8606220"/>
                  </a:ext>
                </a:extLst>
              </a:tr>
              <a:tr h="34157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 buffer, transition zone</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21105"/>
                  </a:ext>
                </a:extLst>
              </a:tr>
              <a:tr h="313422">
                <a:tc rowSpan="5">
                  <a:txBody>
                    <a:bodyPr/>
                    <a:lstStyle/>
                    <a:p>
                      <a:pPr algn="l" rtl="0" fontAlgn="ctr"/>
                      <a:r>
                        <a:rPr lang="en-US" sz="1800" b="0" i="0" u="none" strike="noStrike">
                          <a:solidFill>
                            <a:srgbClr val="000000"/>
                          </a:solidFill>
                          <a:effectLst/>
                          <a:latin typeface="Calibri" panose="020F0502020204030204" pitchFamily="34" charset="0"/>
                        </a:rPr>
                        <a:t>WQ</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Temp</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endParaRPr lang="en-US" sz="1800" b="0" i="0" u="none" strike="noStrike">
                        <a:solidFill>
                          <a:srgbClr val="000000"/>
                        </a:solidFill>
                        <a:effectLst/>
                        <a:latin typeface="Calibri" panose="020F050202020403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endParaRPr lang="en-US" sz="1800" b="0" i="0" u="none" strike="noStrike">
                        <a:solidFill>
                          <a:srgbClr val="000000"/>
                        </a:solidFill>
                        <a:effectLst/>
                        <a:latin typeface="Calibri" panose="020F050202020403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endParaRPr lang="en-US" sz="1800" b="0" i="0" u="none" strike="noStrike">
                        <a:solidFill>
                          <a:srgbClr val="000000"/>
                        </a:solidFill>
                        <a:effectLst/>
                        <a:latin typeface="Calibri" panose="020F050202020403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525816"/>
                  </a:ext>
                </a:extLst>
              </a:tr>
              <a:tr h="31342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DO</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6144484"/>
                  </a:ext>
                </a:extLst>
              </a:tr>
              <a:tr h="31342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Salinity</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823062"/>
                  </a:ext>
                </a:extLst>
              </a:tr>
              <a:tr h="31342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Chlorophyll a</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7119784"/>
                  </a:ext>
                </a:extLst>
              </a:tr>
              <a:tr h="313422">
                <a:tc vMerge="1">
                  <a:txBody>
                    <a:bodyPr/>
                    <a:lstStyle/>
                    <a:p>
                      <a:pPr algn="l" rtl="0" fontAlgn="ctr"/>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Turbidity</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851504"/>
                  </a:ext>
                </a:extLst>
              </a:tr>
              <a:tr h="441466">
                <a:tc rowSpan="4">
                  <a:txBody>
                    <a:bodyPr/>
                    <a:lstStyle/>
                    <a:p>
                      <a:pPr algn="l" rtl="0" fontAlgn="ctr"/>
                      <a:r>
                        <a:rPr lang="en-US" sz="1800" b="0" i="0" u="none" strike="noStrike">
                          <a:solidFill>
                            <a:srgbClr val="000000"/>
                          </a:solidFill>
                          <a:effectLst/>
                          <a:latin typeface="Calibri" panose="020F0502020204030204" pitchFamily="34" charset="0"/>
                        </a:rPr>
                        <a:t>Vegetation</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US" sz="1800" b="0" i="0" u="none" strike="noStrike">
                          <a:solidFill>
                            <a:srgbClr val="000000"/>
                          </a:solidFill>
                          <a:effectLst/>
                          <a:latin typeface="Calibri" panose="020F0502020204030204" pitchFamily="34" charset="0"/>
                        </a:rPr>
                        <a:t>Extent, diversity, % invasive/native</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180137"/>
                  </a:ext>
                </a:extLst>
              </a:tr>
              <a:tr h="341572">
                <a:tc vMerge="1">
                  <a:txBody>
                    <a:bodyPr/>
                    <a:lstStyle/>
                    <a:p>
                      <a:endParaRPr lang="en-US"/>
                    </a:p>
                  </a:txBody>
                  <a:tcPr/>
                </a:tc>
                <a:tc>
                  <a:txBody>
                    <a:bodyPr/>
                    <a:lstStyle/>
                    <a:p>
                      <a:pPr algn="l" rtl="0" fontAlgn="b"/>
                      <a:r>
                        <a:rPr lang="en-US" sz="1800" b="0" i="0" u="none" strike="noStrike">
                          <a:solidFill>
                            <a:srgbClr val="000000"/>
                          </a:solidFill>
                          <a:effectLst/>
                          <a:latin typeface="Calibri" panose="020F0502020204030204" pitchFamily="34" charset="0"/>
                        </a:rPr>
                        <a:t>Percent marsh below MHW</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850155"/>
                  </a:ext>
                </a:extLst>
              </a:tr>
              <a:tr h="920940">
                <a:tc vMerge="1">
                  <a:txBody>
                    <a:bodyPr/>
                    <a:lstStyle/>
                    <a:p>
                      <a:endParaRPr lang="en-US"/>
                    </a:p>
                  </a:txBody>
                  <a:tcPr/>
                </a:tc>
                <a:tc>
                  <a:txBody>
                    <a:bodyPr/>
                    <a:lstStyle/>
                    <a:p>
                      <a:pPr algn="l" rtl="0" fontAlgn="b"/>
                      <a:r>
                        <a:rPr lang="en-US" sz="1800" b="0" i="0" u="none" strike="noStrike">
                          <a:solidFill>
                            <a:srgbClr val="000000"/>
                          </a:solidFill>
                          <a:effectLst/>
                          <a:latin typeface="Calibri" panose="020F0502020204030204" pitchFamily="34" charset="0"/>
                        </a:rPr>
                        <a:t>UVVR – relative area of vegetated marsh and unvegetated (aerial photos)</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1925521"/>
                  </a:ext>
                </a:extLst>
              </a:tr>
              <a:tr h="617181">
                <a:tc vMerge="1">
                  <a:txBody>
                    <a:bodyPr/>
                    <a:lstStyle/>
                    <a:p>
                      <a:endParaRPr lang="en-US"/>
                    </a:p>
                  </a:txBody>
                  <a:tcPr/>
                </a:tc>
                <a:tc>
                  <a:txBody>
                    <a:bodyPr/>
                    <a:lstStyle/>
                    <a:p>
                      <a:pPr algn="l" rtl="0" fontAlgn="b"/>
                      <a:r>
                        <a:rPr lang="en-US" sz="1800" b="0" i="0" u="none" strike="noStrike">
                          <a:solidFill>
                            <a:srgbClr val="000000"/>
                          </a:solidFill>
                          <a:effectLst/>
                          <a:latin typeface="Calibri" panose="020F0502020204030204" pitchFamily="34" charset="0"/>
                        </a:rPr>
                        <a:t>Percent of marsh in lowest third of plant distributions</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u="none" strike="noStrike">
                          <a:solidFill>
                            <a:srgbClr val="000000"/>
                          </a:solidFill>
                          <a:effectLst/>
                          <a:latin typeface="Calibri" panose="020F0502020204030204" pitchFamily="34" charset="0"/>
                        </a:rPr>
                        <a:t> </a:t>
                      </a: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endParaRPr lang="en-US" sz="1800" b="0" i="0" u="none" strike="noStrike">
                        <a:solidFill>
                          <a:srgbClr val="000000"/>
                        </a:solidFill>
                        <a:effectLst/>
                        <a:latin typeface="Calibri" panose="020F050202020403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194636"/>
                  </a:ext>
                </a:extLst>
              </a:tr>
            </a:tbl>
          </a:graphicData>
        </a:graphic>
      </p:graphicFrame>
    </p:spTree>
    <p:extLst>
      <p:ext uri="{BB962C8B-B14F-4D97-AF65-F5344CB8AC3E}">
        <p14:creationId xmlns:p14="http://schemas.microsoft.com/office/powerpoint/2010/main" val="1548816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F15F1-8E30-AC6B-9A0A-C3D76136F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13BE4-3AE5-9518-A734-36AA43334D7A}"/>
              </a:ext>
            </a:extLst>
          </p:cNvPr>
          <p:cNvSpPr>
            <a:spLocks noGrp="1"/>
          </p:cNvSpPr>
          <p:nvPr>
            <p:ph type="title"/>
          </p:nvPr>
        </p:nvSpPr>
        <p:spPr>
          <a:xfrm>
            <a:off x="838200" y="-73787"/>
            <a:ext cx="10515600" cy="1325563"/>
          </a:xfrm>
        </p:spPr>
        <p:txBody>
          <a:bodyPr vert="horz" lIns="91440" tIns="45720" rIns="91440" bIns="45720" rtlCol="0" anchor="ctr">
            <a:normAutofit/>
          </a:bodyPr>
          <a:lstStyle/>
          <a:p>
            <a:pPr algn="ctr"/>
            <a:r>
              <a:rPr lang="en-US" dirty="0"/>
              <a:t>Key Elements of Resiliency</a:t>
            </a:r>
          </a:p>
        </p:txBody>
      </p:sp>
      <p:sp>
        <p:nvSpPr>
          <p:cNvPr id="4" name="TextBox 3">
            <a:extLst>
              <a:ext uri="{FF2B5EF4-FFF2-40B4-BE49-F238E27FC236}">
                <a16:creationId xmlns:a16="http://schemas.microsoft.com/office/drawing/2014/main" id="{4196A69A-BC7E-02A4-511C-FC79BD90262F}"/>
              </a:ext>
            </a:extLst>
          </p:cNvPr>
          <p:cNvSpPr txBox="1"/>
          <p:nvPr/>
        </p:nvSpPr>
        <p:spPr>
          <a:xfrm>
            <a:off x="1195156" y="6255139"/>
            <a:ext cx="9483173" cy="461665"/>
          </a:xfrm>
          <a:prstGeom prst="rect">
            <a:avLst/>
          </a:prstGeom>
          <a:noFill/>
        </p:spPr>
        <p:txBody>
          <a:bodyPr wrap="none" rtlCol="0">
            <a:spAutoFit/>
          </a:bodyPr>
          <a:lstStyle/>
          <a:p>
            <a:pPr>
              <a:spcAft>
                <a:spcPts val="600"/>
              </a:spcAft>
            </a:pPr>
            <a:r>
              <a:rPr lang="en-US" sz="2400" b="1" dirty="0"/>
              <a:t>Identify opportunities based on conservation needs and societal benefits</a:t>
            </a:r>
          </a:p>
        </p:txBody>
      </p:sp>
      <p:graphicFrame>
        <p:nvGraphicFramePr>
          <p:cNvPr id="5" name="Content Placeholder 2">
            <a:extLst>
              <a:ext uri="{FF2B5EF4-FFF2-40B4-BE49-F238E27FC236}">
                <a16:creationId xmlns:a16="http://schemas.microsoft.com/office/drawing/2014/main" id="{D94748BB-9F16-DD58-6B9F-92506EE927BA}"/>
              </a:ext>
            </a:extLst>
          </p:cNvPr>
          <p:cNvGraphicFramePr>
            <a:graphicFrameLocks noGrp="1"/>
          </p:cNvGraphicFramePr>
          <p:nvPr>
            <p:ph idx="1"/>
          </p:nvPr>
        </p:nvGraphicFramePr>
        <p:xfrm>
          <a:off x="838200" y="95456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51943B5-C334-6549-EAE5-B20810504D58}"/>
              </a:ext>
            </a:extLst>
          </p:cNvPr>
          <p:cNvSpPr txBox="1"/>
          <p:nvPr/>
        </p:nvSpPr>
        <p:spPr>
          <a:xfrm>
            <a:off x="971331" y="5084536"/>
            <a:ext cx="3031407" cy="461665"/>
          </a:xfrm>
          <a:prstGeom prst="rect">
            <a:avLst/>
          </a:prstGeom>
          <a:noFill/>
        </p:spPr>
        <p:txBody>
          <a:bodyPr wrap="none" rtlCol="0">
            <a:spAutoFit/>
          </a:bodyPr>
          <a:lstStyle/>
          <a:p>
            <a:r>
              <a:rPr lang="en-US" sz="2400" dirty="0"/>
              <a:t>Consistent</a:t>
            </a:r>
            <a:r>
              <a:rPr lang="en-US" sz="2000" dirty="0"/>
              <a:t> </a:t>
            </a:r>
            <a:r>
              <a:rPr lang="en-US" sz="2400" dirty="0"/>
              <a:t>Approaches</a:t>
            </a:r>
            <a:endParaRPr lang="en-US" sz="2000" dirty="0"/>
          </a:p>
        </p:txBody>
      </p:sp>
      <p:sp>
        <p:nvSpPr>
          <p:cNvPr id="8" name="TextBox 7">
            <a:extLst>
              <a:ext uri="{FF2B5EF4-FFF2-40B4-BE49-F238E27FC236}">
                <a16:creationId xmlns:a16="http://schemas.microsoft.com/office/drawing/2014/main" id="{05AD37DA-96B8-2732-B55C-B9D0D65F82CA}"/>
              </a:ext>
            </a:extLst>
          </p:cNvPr>
          <p:cNvSpPr txBox="1"/>
          <p:nvPr/>
        </p:nvSpPr>
        <p:spPr>
          <a:xfrm>
            <a:off x="4976013" y="5084536"/>
            <a:ext cx="1973041" cy="461665"/>
          </a:xfrm>
          <a:prstGeom prst="rect">
            <a:avLst/>
          </a:prstGeom>
          <a:noFill/>
        </p:spPr>
        <p:txBody>
          <a:bodyPr wrap="none" rtlCol="0">
            <a:spAutoFit/>
          </a:bodyPr>
          <a:lstStyle/>
          <a:p>
            <a:r>
              <a:rPr lang="en-US" sz="2400" dirty="0"/>
              <a:t>Regional</a:t>
            </a:r>
            <a:r>
              <a:rPr lang="en-US" sz="2000" dirty="0"/>
              <a:t> </a:t>
            </a:r>
            <a:r>
              <a:rPr lang="en-US" sz="2400" dirty="0"/>
              <a:t>Plans</a:t>
            </a:r>
            <a:endParaRPr lang="en-US" sz="2000" dirty="0"/>
          </a:p>
        </p:txBody>
      </p:sp>
      <p:sp>
        <p:nvSpPr>
          <p:cNvPr id="9" name="TextBox 8">
            <a:extLst>
              <a:ext uri="{FF2B5EF4-FFF2-40B4-BE49-F238E27FC236}">
                <a16:creationId xmlns:a16="http://schemas.microsoft.com/office/drawing/2014/main" id="{3FC2CAAF-AEC4-B78C-33DA-F5A24BCB1247}"/>
              </a:ext>
            </a:extLst>
          </p:cNvPr>
          <p:cNvSpPr txBox="1"/>
          <p:nvPr/>
        </p:nvSpPr>
        <p:spPr>
          <a:xfrm>
            <a:off x="8486154" y="5101841"/>
            <a:ext cx="2179764" cy="461665"/>
          </a:xfrm>
          <a:prstGeom prst="rect">
            <a:avLst/>
          </a:prstGeom>
          <a:noFill/>
        </p:spPr>
        <p:txBody>
          <a:bodyPr wrap="none" rtlCol="0">
            <a:spAutoFit/>
          </a:bodyPr>
          <a:lstStyle/>
          <a:p>
            <a:r>
              <a:rPr lang="en-US" sz="2400" dirty="0"/>
              <a:t>Innovative</a:t>
            </a:r>
            <a:r>
              <a:rPr lang="en-US" dirty="0"/>
              <a:t> </a:t>
            </a:r>
            <a:r>
              <a:rPr lang="en-US" sz="2400" dirty="0"/>
              <a:t>Tools</a:t>
            </a:r>
            <a:endParaRPr lang="en-US" dirty="0"/>
          </a:p>
        </p:txBody>
      </p:sp>
      <p:sp>
        <p:nvSpPr>
          <p:cNvPr id="10" name="Arrow: Down 9">
            <a:extLst>
              <a:ext uri="{FF2B5EF4-FFF2-40B4-BE49-F238E27FC236}">
                <a16:creationId xmlns:a16="http://schemas.microsoft.com/office/drawing/2014/main" id="{819108EA-2CC5-314C-FEA3-A90A810C485E}"/>
              </a:ext>
            </a:extLst>
          </p:cNvPr>
          <p:cNvSpPr/>
          <p:nvPr/>
        </p:nvSpPr>
        <p:spPr>
          <a:xfrm>
            <a:off x="2232850" y="4588329"/>
            <a:ext cx="255169" cy="413561"/>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4FC787F8-33B2-E558-22C6-0295DE86E6BB}"/>
              </a:ext>
            </a:extLst>
          </p:cNvPr>
          <p:cNvSpPr/>
          <p:nvPr/>
        </p:nvSpPr>
        <p:spPr>
          <a:xfrm>
            <a:off x="9321227" y="4690508"/>
            <a:ext cx="255169" cy="413561"/>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1E09184-FB65-B9C8-CA5A-FB99F0126B0A}"/>
              </a:ext>
            </a:extLst>
          </p:cNvPr>
          <p:cNvSpPr/>
          <p:nvPr/>
        </p:nvSpPr>
        <p:spPr>
          <a:xfrm>
            <a:off x="5840831" y="4612048"/>
            <a:ext cx="255169" cy="413561"/>
          </a:xfrm>
          <a:prstGeom prst="downArrow">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Brace 2">
            <a:extLst>
              <a:ext uri="{FF2B5EF4-FFF2-40B4-BE49-F238E27FC236}">
                <a16:creationId xmlns:a16="http://schemas.microsoft.com/office/drawing/2014/main" id="{8DD0D56D-F6E1-02B6-1E6C-2AEBCE68A965}"/>
              </a:ext>
            </a:extLst>
          </p:cNvPr>
          <p:cNvSpPr/>
          <p:nvPr/>
        </p:nvSpPr>
        <p:spPr>
          <a:xfrm rot="5400000">
            <a:off x="5580125" y="2123694"/>
            <a:ext cx="713236" cy="7511799"/>
          </a:xfrm>
          <a:prstGeom prst="rightBrac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5470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BE43-40CD-AFBD-834B-2F9C212094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361D5F-C32C-5D8F-15DE-E906E15E2617}"/>
              </a:ext>
            </a:extLst>
          </p:cNvPr>
          <p:cNvPicPr>
            <a:picLocks noChangeAspect="1"/>
          </p:cNvPicPr>
          <p:nvPr/>
        </p:nvPicPr>
        <p:blipFill>
          <a:blip r:embed="rId2"/>
          <a:stretch>
            <a:fillRect/>
          </a:stretch>
        </p:blipFill>
        <p:spPr>
          <a:xfrm>
            <a:off x="8925382" y="2974090"/>
            <a:ext cx="2467319" cy="3238952"/>
          </a:xfrm>
          <a:prstGeom prst="rect">
            <a:avLst/>
          </a:prstGeom>
        </p:spPr>
      </p:pic>
      <p:pic>
        <p:nvPicPr>
          <p:cNvPr id="5" name="Picture 4">
            <a:extLst>
              <a:ext uri="{FF2B5EF4-FFF2-40B4-BE49-F238E27FC236}">
                <a16:creationId xmlns:a16="http://schemas.microsoft.com/office/drawing/2014/main" id="{4F7E01AC-CC55-5B8C-AA9F-B2B8A4F6EAFD}"/>
              </a:ext>
            </a:extLst>
          </p:cNvPr>
          <p:cNvPicPr>
            <a:picLocks noChangeAspect="1"/>
          </p:cNvPicPr>
          <p:nvPr/>
        </p:nvPicPr>
        <p:blipFill>
          <a:blip r:embed="rId3"/>
          <a:stretch>
            <a:fillRect/>
          </a:stretch>
        </p:blipFill>
        <p:spPr>
          <a:xfrm>
            <a:off x="407872" y="440086"/>
            <a:ext cx="7649643" cy="2534004"/>
          </a:xfrm>
          <a:prstGeom prst="rect">
            <a:avLst/>
          </a:prstGeom>
        </p:spPr>
      </p:pic>
    </p:spTree>
    <p:extLst>
      <p:ext uri="{BB962C8B-B14F-4D97-AF65-F5344CB8AC3E}">
        <p14:creationId xmlns:p14="http://schemas.microsoft.com/office/powerpoint/2010/main" val="183430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35BF-0359-3E68-E62F-4BDE64CE5126}"/>
              </a:ext>
            </a:extLst>
          </p:cNvPr>
          <p:cNvSpPr>
            <a:spLocks noGrp="1"/>
          </p:cNvSpPr>
          <p:nvPr>
            <p:ph type="title"/>
          </p:nvPr>
        </p:nvSpPr>
        <p:spPr>
          <a:xfrm>
            <a:off x="831850" y="1709739"/>
            <a:ext cx="10515600" cy="912692"/>
          </a:xfrm>
          <a:solidFill>
            <a:schemeClr val="tx2">
              <a:lumMod val="90000"/>
              <a:lumOff val="10000"/>
            </a:schemeClr>
          </a:solidFill>
        </p:spPr>
        <p:txBody>
          <a:bodyPr>
            <a:normAutofit/>
          </a:bodyPr>
          <a:lstStyle/>
          <a:p>
            <a:r>
              <a:rPr lang="en-US" sz="5400" dirty="0">
                <a:solidFill>
                  <a:schemeClr val="bg1"/>
                </a:solidFill>
              </a:rPr>
              <a:t>Success is in the Eye of the Beholder</a:t>
            </a:r>
          </a:p>
        </p:txBody>
      </p:sp>
      <p:sp>
        <p:nvSpPr>
          <p:cNvPr id="3" name="Content Placeholder 2">
            <a:extLst>
              <a:ext uri="{FF2B5EF4-FFF2-40B4-BE49-F238E27FC236}">
                <a16:creationId xmlns:a16="http://schemas.microsoft.com/office/drawing/2014/main" id="{7480BB39-3DA1-9881-48DD-82BE823BA8E8}"/>
              </a:ext>
            </a:extLst>
          </p:cNvPr>
          <p:cNvSpPr>
            <a:spLocks noGrp="1"/>
          </p:cNvSpPr>
          <p:nvPr>
            <p:ph type="body" idx="1"/>
          </p:nvPr>
        </p:nvSpPr>
        <p:spPr>
          <a:xfrm>
            <a:off x="831850" y="3140226"/>
            <a:ext cx="10515600" cy="2113261"/>
          </a:xfrm>
        </p:spPr>
        <p:txBody>
          <a:bodyPr>
            <a:normAutofit/>
          </a:bodyPr>
          <a:lstStyle/>
          <a:p>
            <a:r>
              <a:rPr lang="en-US" dirty="0">
                <a:solidFill>
                  <a:schemeClr val="tx1"/>
                </a:solidFill>
              </a:rPr>
              <a:t>The definition of success depends on the functions prioritized for the restoration project; therefore, a function-based monitoring program is essential</a:t>
            </a:r>
          </a:p>
          <a:p>
            <a:endParaRPr lang="en-US" dirty="0">
              <a:solidFill>
                <a:schemeClr val="tx1"/>
              </a:solidFill>
            </a:endParaRPr>
          </a:p>
        </p:txBody>
      </p:sp>
    </p:spTree>
    <p:extLst>
      <p:ext uri="{BB962C8B-B14F-4D97-AF65-F5344CB8AC3E}">
        <p14:creationId xmlns:p14="http://schemas.microsoft.com/office/powerpoint/2010/main" val="334428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5958-D877-CE4E-8123-F5A948B89EE8}"/>
              </a:ext>
            </a:extLst>
          </p:cNvPr>
          <p:cNvSpPr>
            <a:spLocks noGrp="1"/>
          </p:cNvSpPr>
          <p:nvPr>
            <p:ph type="title"/>
          </p:nvPr>
        </p:nvSpPr>
        <p:spPr>
          <a:xfrm>
            <a:off x="838200" y="365125"/>
            <a:ext cx="10790208" cy="1325563"/>
          </a:xfrm>
          <a:noFill/>
        </p:spPr>
        <p:txBody>
          <a:bodyPr>
            <a:normAutofit/>
          </a:bodyPr>
          <a:lstStyle/>
          <a:p>
            <a:r>
              <a:rPr lang="en-US" sz="4000" dirty="0"/>
              <a:t>Success is Based on the Functions Prioritized by Each Restoration Project</a:t>
            </a:r>
          </a:p>
        </p:txBody>
      </p:sp>
      <p:graphicFrame>
        <p:nvGraphicFramePr>
          <p:cNvPr id="4" name="Table 4">
            <a:extLst>
              <a:ext uri="{FF2B5EF4-FFF2-40B4-BE49-F238E27FC236}">
                <a16:creationId xmlns:a16="http://schemas.microsoft.com/office/drawing/2014/main" id="{36217167-A739-ED45-8E18-B241E967CC73}"/>
              </a:ext>
            </a:extLst>
          </p:cNvPr>
          <p:cNvGraphicFramePr>
            <a:graphicFrameLocks noGrp="1"/>
          </p:cNvGraphicFramePr>
          <p:nvPr>
            <p:extLst>
              <p:ext uri="{D42A27DB-BD31-4B8C-83A1-F6EECF244321}">
                <p14:modId xmlns:p14="http://schemas.microsoft.com/office/powerpoint/2010/main" val="1564813158"/>
              </p:ext>
            </p:extLst>
          </p:nvPr>
        </p:nvGraphicFramePr>
        <p:xfrm>
          <a:off x="936958" y="2332001"/>
          <a:ext cx="9765992" cy="2637264"/>
        </p:xfrm>
        <a:graphic>
          <a:graphicData uri="http://schemas.openxmlformats.org/drawingml/2006/table">
            <a:tbl>
              <a:tblPr firstRow="1" bandRow="1">
                <a:tableStyleId>{5940675A-B579-460E-94D1-54222C63F5DA}</a:tableStyleId>
              </a:tblPr>
              <a:tblGrid>
                <a:gridCol w="4238891">
                  <a:extLst>
                    <a:ext uri="{9D8B030D-6E8A-4147-A177-3AD203B41FA5}">
                      <a16:colId xmlns:a16="http://schemas.microsoft.com/office/drawing/2014/main" val="2295009709"/>
                    </a:ext>
                  </a:extLst>
                </a:gridCol>
                <a:gridCol w="5527101">
                  <a:extLst>
                    <a:ext uri="{9D8B030D-6E8A-4147-A177-3AD203B41FA5}">
                      <a16:colId xmlns:a16="http://schemas.microsoft.com/office/drawing/2014/main" val="4184808332"/>
                    </a:ext>
                  </a:extLst>
                </a:gridCol>
              </a:tblGrid>
              <a:tr h="439544">
                <a:tc>
                  <a:txBody>
                    <a:bodyPr/>
                    <a:lstStyle/>
                    <a:p>
                      <a:r>
                        <a:rPr lang="en-US" sz="2000" b="0" dirty="0"/>
                        <a:t>Nekton Habitat</a:t>
                      </a:r>
                    </a:p>
                  </a:txBody>
                  <a:tcPr/>
                </a:tc>
                <a:tc>
                  <a:txBody>
                    <a:bodyPr/>
                    <a:lstStyle/>
                    <a:p>
                      <a:r>
                        <a:rPr lang="en-US" sz="2000" b="0"/>
                        <a:t>Primary Production</a:t>
                      </a:r>
                    </a:p>
                  </a:txBody>
                  <a:tcPr/>
                </a:tc>
                <a:extLst>
                  <a:ext uri="{0D108BD9-81ED-4DB2-BD59-A6C34878D82A}">
                    <a16:rowId xmlns:a16="http://schemas.microsoft.com/office/drawing/2014/main" val="1089321395"/>
                  </a:ext>
                </a:extLst>
              </a:tr>
              <a:tr h="439544">
                <a:tc>
                  <a:txBody>
                    <a:bodyPr/>
                    <a:lstStyle/>
                    <a:p>
                      <a:r>
                        <a:rPr lang="en-US" sz="2000" dirty="0"/>
                        <a:t>Protected Species Support</a:t>
                      </a:r>
                    </a:p>
                  </a:txBody>
                  <a:tcPr/>
                </a:tc>
                <a:tc>
                  <a:txBody>
                    <a:bodyPr/>
                    <a:lstStyle/>
                    <a:p>
                      <a:r>
                        <a:rPr lang="en-US" sz="2000" dirty="0"/>
                        <a:t>Secondary Production</a:t>
                      </a:r>
                    </a:p>
                  </a:txBody>
                  <a:tcPr/>
                </a:tc>
                <a:extLst>
                  <a:ext uri="{0D108BD9-81ED-4DB2-BD59-A6C34878D82A}">
                    <a16:rowId xmlns:a16="http://schemas.microsoft.com/office/drawing/2014/main" val="3193454921"/>
                  </a:ext>
                </a:extLst>
              </a:tr>
              <a:tr h="439544">
                <a:tc>
                  <a:txBody>
                    <a:bodyPr/>
                    <a:lstStyle/>
                    <a:p>
                      <a:r>
                        <a:rPr lang="en-US" sz="2000" dirty="0"/>
                        <a:t>Nutrient Cycling</a:t>
                      </a:r>
                    </a:p>
                  </a:txBody>
                  <a:tcPr/>
                </a:tc>
                <a:tc>
                  <a:txBody>
                    <a:bodyPr/>
                    <a:lstStyle/>
                    <a:p>
                      <a:r>
                        <a:rPr lang="en-US" sz="2000" dirty="0"/>
                        <a:t>Sea level rise amelioration and resilience </a:t>
                      </a:r>
                    </a:p>
                  </a:txBody>
                  <a:tcPr/>
                </a:tc>
                <a:extLst>
                  <a:ext uri="{0D108BD9-81ED-4DB2-BD59-A6C34878D82A}">
                    <a16:rowId xmlns:a16="http://schemas.microsoft.com/office/drawing/2014/main" val="1722311737"/>
                  </a:ext>
                </a:extLst>
              </a:tr>
              <a:tr h="439544">
                <a:tc>
                  <a:txBody>
                    <a:bodyPr/>
                    <a:lstStyle/>
                    <a:p>
                      <a:r>
                        <a:rPr lang="en-US" sz="2000"/>
                        <a:t>Bird habitat</a:t>
                      </a:r>
                    </a:p>
                  </a:txBody>
                  <a:tcPr/>
                </a:tc>
                <a:tc>
                  <a:txBody>
                    <a:bodyPr/>
                    <a:lstStyle/>
                    <a:p>
                      <a:r>
                        <a:rPr lang="en-US" sz="2000"/>
                        <a:t>Shellfish support</a:t>
                      </a:r>
                    </a:p>
                  </a:txBody>
                  <a:tcPr/>
                </a:tc>
                <a:extLst>
                  <a:ext uri="{0D108BD9-81ED-4DB2-BD59-A6C34878D82A}">
                    <a16:rowId xmlns:a16="http://schemas.microsoft.com/office/drawing/2014/main" val="2909658064"/>
                  </a:ext>
                </a:extLst>
              </a:tr>
              <a:tr h="439544">
                <a:tc>
                  <a:txBody>
                    <a:bodyPr/>
                    <a:lstStyle/>
                    <a:p>
                      <a:r>
                        <a:rPr lang="en-US" sz="2000"/>
                        <a:t>Nursery habitat</a:t>
                      </a:r>
                    </a:p>
                  </a:txBody>
                  <a:tcPr/>
                </a:tc>
                <a:tc>
                  <a:txBody>
                    <a:bodyPr/>
                    <a:lstStyle/>
                    <a:p>
                      <a:r>
                        <a:rPr lang="en-US" sz="2000"/>
                        <a:t>Support of vascular plant communities</a:t>
                      </a:r>
                    </a:p>
                  </a:txBody>
                  <a:tcPr/>
                </a:tc>
                <a:extLst>
                  <a:ext uri="{0D108BD9-81ED-4DB2-BD59-A6C34878D82A}">
                    <a16:rowId xmlns:a16="http://schemas.microsoft.com/office/drawing/2014/main" val="1575064222"/>
                  </a:ext>
                </a:extLst>
              </a:tr>
              <a:tr h="439544">
                <a:tc>
                  <a:txBody>
                    <a:bodyPr/>
                    <a:lstStyle/>
                    <a:p>
                      <a:r>
                        <a:rPr lang="en-US" sz="2000"/>
                        <a:t>Wildlife support</a:t>
                      </a:r>
                    </a:p>
                  </a:txBody>
                  <a:tcPr/>
                </a:tc>
                <a:tc>
                  <a:txBody>
                    <a:bodyPr/>
                    <a:lstStyle/>
                    <a:p>
                      <a:endParaRPr lang="en-US" sz="2000" dirty="0"/>
                    </a:p>
                  </a:txBody>
                  <a:tcPr/>
                </a:tc>
                <a:extLst>
                  <a:ext uri="{0D108BD9-81ED-4DB2-BD59-A6C34878D82A}">
                    <a16:rowId xmlns:a16="http://schemas.microsoft.com/office/drawing/2014/main" val="1378752680"/>
                  </a:ext>
                </a:extLst>
              </a:tr>
            </a:tbl>
          </a:graphicData>
        </a:graphic>
      </p:graphicFrame>
    </p:spTree>
    <p:extLst>
      <p:ext uri="{BB962C8B-B14F-4D97-AF65-F5344CB8AC3E}">
        <p14:creationId xmlns:p14="http://schemas.microsoft.com/office/powerpoint/2010/main" val="106022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3AE3-4C76-544C-8D0E-C7CFA80F0CB4}"/>
              </a:ext>
            </a:extLst>
          </p:cNvPr>
          <p:cNvSpPr>
            <a:spLocks noGrp="1"/>
          </p:cNvSpPr>
          <p:nvPr>
            <p:ph type="title"/>
          </p:nvPr>
        </p:nvSpPr>
        <p:spPr>
          <a:xfrm>
            <a:off x="-189781" y="365125"/>
            <a:ext cx="12192000" cy="1325880"/>
          </a:xfrm>
          <a:noFill/>
        </p:spPr>
        <p:txBody>
          <a:bodyPr>
            <a:normAutofit/>
          </a:bodyPr>
          <a:lstStyle/>
          <a:p>
            <a:r>
              <a:rPr lang="en-US" sz="4000" dirty="0"/>
              <a:t>	</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Estuarine Marine Protected Area </a:t>
            </a:r>
            <a:b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Monitoring Program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eMPA</a:t>
            </a:r>
            <a:r>
              <a:rPr lang="en-US" sz="4000" dirty="0"/>
              <a:t>)</a:t>
            </a:r>
          </a:p>
        </p:txBody>
      </p:sp>
      <p:sp>
        <p:nvSpPr>
          <p:cNvPr id="3" name="Content Placeholder 2">
            <a:extLst>
              <a:ext uri="{FF2B5EF4-FFF2-40B4-BE49-F238E27FC236}">
                <a16:creationId xmlns:a16="http://schemas.microsoft.com/office/drawing/2014/main" id="{42A0C271-33C6-B24B-B86D-C42D2474CC8F}"/>
              </a:ext>
            </a:extLst>
          </p:cNvPr>
          <p:cNvSpPr>
            <a:spLocks noGrp="1"/>
          </p:cNvSpPr>
          <p:nvPr>
            <p:ph idx="4294967295"/>
          </p:nvPr>
        </p:nvSpPr>
        <p:spPr>
          <a:xfrm>
            <a:off x="650417" y="1804083"/>
            <a:ext cx="6147630" cy="4184836"/>
          </a:xfrm>
        </p:spPr>
        <p:txBody>
          <a:bodyPr anchor="ctr">
            <a:normAutofit fontScale="92500" lnSpcReduction="10000"/>
          </a:bodyPr>
          <a:lstStyle/>
          <a:p>
            <a:pPr marL="0" indent="0">
              <a:buNone/>
            </a:pPr>
            <a:r>
              <a:rPr lang="en-US" dirty="0"/>
              <a:t>The California Estuarine Marine Protected Area (EMPA) Monitoring Program is an ongoing effort to assess the quality and condition of estuaries statewide. </a:t>
            </a:r>
          </a:p>
          <a:p>
            <a:pPr marL="0" indent="0">
              <a:buNone/>
            </a:pPr>
            <a:endParaRPr lang="en-US" dirty="0"/>
          </a:p>
          <a:p>
            <a:pPr marL="0" indent="0">
              <a:buNone/>
            </a:pPr>
            <a:r>
              <a:rPr lang="en-US" dirty="0">
                <a:solidFill>
                  <a:schemeClr val="accent1"/>
                </a:solidFill>
              </a:rPr>
              <a:t>The program goals are to monitor California estuaries with a standard, comprehensive function-based assessment framework to determine the health of California’s estuaries and the efficacy of MPA designation.</a:t>
            </a:r>
          </a:p>
        </p:txBody>
      </p:sp>
      <p:pic>
        <p:nvPicPr>
          <p:cNvPr id="20" name="Google Shape;169;p1">
            <a:extLst>
              <a:ext uri="{FF2B5EF4-FFF2-40B4-BE49-F238E27FC236}">
                <a16:creationId xmlns:a16="http://schemas.microsoft.com/office/drawing/2014/main" id="{6B4A9627-3E3C-C04A-B91A-E9B3D33A1D3A}"/>
              </a:ext>
            </a:extLst>
          </p:cNvPr>
          <p:cNvPicPr preferRelativeResize="0">
            <a:picLocks noChangeAspect="1"/>
          </p:cNvPicPr>
          <p:nvPr/>
        </p:nvPicPr>
        <p:blipFill rotWithShape="1">
          <a:blip r:embed="rId3">
            <a:alphaModFix/>
          </a:blip>
          <a:srcRect/>
          <a:stretch/>
        </p:blipFill>
        <p:spPr>
          <a:xfrm>
            <a:off x="9654190" y="182890"/>
            <a:ext cx="2335899" cy="902153"/>
          </a:xfrm>
          <a:prstGeom prst="rect">
            <a:avLst/>
          </a:prstGeom>
          <a:noFill/>
          <a:ln>
            <a:noFill/>
          </a:ln>
        </p:spPr>
      </p:pic>
      <p:pic>
        <p:nvPicPr>
          <p:cNvPr id="6" name="Google Shape;102;p4">
            <a:extLst>
              <a:ext uri="{FF2B5EF4-FFF2-40B4-BE49-F238E27FC236}">
                <a16:creationId xmlns:a16="http://schemas.microsoft.com/office/drawing/2014/main" id="{40400E7A-9FA8-527B-5A03-D9B429929C58}"/>
              </a:ext>
            </a:extLst>
          </p:cNvPr>
          <p:cNvPicPr preferRelativeResize="0"/>
          <p:nvPr/>
        </p:nvPicPr>
        <p:blipFill rotWithShape="1">
          <a:blip r:embed="rId4">
            <a:alphaModFix/>
          </a:blip>
          <a:srcRect l="4511" r="60675"/>
          <a:stretch/>
        </p:blipFill>
        <p:spPr>
          <a:xfrm>
            <a:off x="7672537" y="1201636"/>
            <a:ext cx="4317552" cy="5547362"/>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0458E3FD-7631-6AE7-B9C0-A13C556DEA29}"/>
              </a:ext>
            </a:extLst>
          </p:cNvPr>
          <p:cNvPicPr>
            <a:picLocks noChangeAspect="1"/>
          </p:cNvPicPr>
          <p:nvPr/>
        </p:nvPicPr>
        <p:blipFill>
          <a:blip r:embed="rId5"/>
          <a:stretch>
            <a:fillRect/>
          </a:stretch>
        </p:blipFill>
        <p:spPr>
          <a:xfrm>
            <a:off x="10494080" y="1305139"/>
            <a:ext cx="1355476" cy="1688544"/>
          </a:xfrm>
          <a:prstGeom prst="rect">
            <a:avLst/>
          </a:prstGeom>
        </p:spPr>
      </p:pic>
    </p:spTree>
    <p:extLst>
      <p:ext uri="{BB962C8B-B14F-4D97-AF65-F5344CB8AC3E}">
        <p14:creationId xmlns:p14="http://schemas.microsoft.com/office/powerpoint/2010/main" val="2024945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5958-D877-CE4E-8123-F5A948B89EE8}"/>
              </a:ext>
            </a:extLst>
          </p:cNvPr>
          <p:cNvSpPr>
            <a:spLocks noGrp="1"/>
          </p:cNvSpPr>
          <p:nvPr>
            <p:ph type="title"/>
          </p:nvPr>
        </p:nvSpPr>
        <p:spPr>
          <a:xfrm>
            <a:off x="838200" y="365125"/>
            <a:ext cx="11187023" cy="1325563"/>
          </a:xfrm>
          <a:noFill/>
        </p:spPr>
        <p:txBody>
          <a:bodyPr>
            <a:normAutofit/>
          </a:bodyPr>
          <a:lstStyle/>
          <a:p>
            <a:r>
              <a:rPr lang="en-US" sz="4000" dirty="0"/>
              <a:t>Multiple Indicators Can be Used to Assess a Given Ecological Function</a:t>
            </a:r>
          </a:p>
        </p:txBody>
      </p:sp>
      <p:sp>
        <p:nvSpPr>
          <p:cNvPr id="7" name="Content Placeholder 2">
            <a:extLst>
              <a:ext uri="{FF2B5EF4-FFF2-40B4-BE49-F238E27FC236}">
                <a16:creationId xmlns:a16="http://schemas.microsoft.com/office/drawing/2014/main" id="{36405F21-5E2A-531E-9892-42A17A428D2A}"/>
              </a:ext>
            </a:extLst>
          </p:cNvPr>
          <p:cNvSpPr>
            <a:spLocks noGrp="1"/>
          </p:cNvSpPr>
          <p:nvPr>
            <p:ph idx="1"/>
          </p:nvPr>
        </p:nvSpPr>
        <p:spPr>
          <a:xfrm>
            <a:off x="398253" y="2141537"/>
            <a:ext cx="5826551" cy="4351338"/>
          </a:xfrm>
        </p:spPr>
        <p:txBody>
          <a:bodyPr>
            <a:normAutofit/>
          </a:bodyPr>
          <a:lstStyle/>
          <a:p>
            <a:pPr marL="0" indent="0">
              <a:buNone/>
            </a:pPr>
            <a:r>
              <a:rPr lang="en-US" dirty="0"/>
              <a:t>Prioritize indicators for inclusion based on functions of interest:</a:t>
            </a:r>
          </a:p>
          <a:p>
            <a:pPr marL="914400" lvl="1" indent="-457200">
              <a:buFont typeface="+mj-lt"/>
              <a:buAutoNum type="arabicPeriod"/>
            </a:pPr>
            <a:r>
              <a:rPr lang="en-US" dirty="0"/>
              <a:t>Key ecological functions</a:t>
            </a:r>
          </a:p>
          <a:p>
            <a:pPr marL="914400" lvl="1" indent="-457200">
              <a:buFont typeface="+mj-lt"/>
              <a:buAutoNum type="arabicPeriod"/>
            </a:pPr>
            <a:endParaRPr lang="en-US" dirty="0"/>
          </a:p>
          <a:p>
            <a:pPr marL="914400" lvl="1" indent="-457200">
              <a:buFont typeface="+mj-lt"/>
              <a:buAutoNum type="arabicPeriod"/>
            </a:pPr>
            <a:r>
              <a:rPr lang="en-US" dirty="0"/>
              <a:t>Designated goals</a:t>
            </a:r>
          </a:p>
        </p:txBody>
      </p:sp>
      <p:graphicFrame>
        <p:nvGraphicFramePr>
          <p:cNvPr id="8" name="Table 7">
            <a:extLst>
              <a:ext uri="{FF2B5EF4-FFF2-40B4-BE49-F238E27FC236}">
                <a16:creationId xmlns:a16="http://schemas.microsoft.com/office/drawing/2014/main" id="{B6B0E70A-5223-7F04-55FF-0322C7CB0508}"/>
              </a:ext>
            </a:extLst>
          </p:cNvPr>
          <p:cNvGraphicFramePr>
            <a:graphicFrameLocks noGrp="1"/>
          </p:cNvGraphicFramePr>
          <p:nvPr>
            <p:extLst>
              <p:ext uri="{D42A27DB-BD31-4B8C-83A1-F6EECF244321}">
                <p14:modId xmlns:p14="http://schemas.microsoft.com/office/powerpoint/2010/main" val="3567752695"/>
              </p:ext>
            </p:extLst>
          </p:nvPr>
        </p:nvGraphicFramePr>
        <p:xfrm>
          <a:off x="6590686" y="1801665"/>
          <a:ext cx="4763114" cy="3827857"/>
        </p:xfrm>
        <a:graphic>
          <a:graphicData uri="http://schemas.openxmlformats.org/drawingml/2006/table">
            <a:tbl>
              <a:tblPr/>
              <a:tblGrid>
                <a:gridCol w="430419">
                  <a:extLst>
                    <a:ext uri="{9D8B030D-6E8A-4147-A177-3AD203B41FA5}">
                      <a16:colId xmlns:a16="http://schemas.microsoft.com/office/drawing/2014/main" val="1411470869"/>
                    </a:ext>
                  </a:extLst>
                </a:gridCol>
                <a:gridCol w="2206487">
                  <a:extLst>
                    <a:ext uri="{9D8B030D-6E8A-4147-A177-3AD203B41FA5}">
                      <a16:colId xmlns:a16="http://schemas.microsoft.com/office/drawing/2014/main" val="2659232403"/>
                    </a:ext>
                  </a:extLst>
                </a:gridCol>
                <a:gridCol w="708736">
                  <a:extLst>
                    <a:ext uri="{9D8B030D-6E8A-4147-A177-3AD203B41FA5}">
                      <a16:colId xmlns:a16="http://schemas.microsoft.com/office/drawing/2014/main" val="2267196020"/>
                    </a:ext>
                  </a:extLst>
                </a:gridCol>
                <a:gridCol w="708736">
                  <a:extLst>
                    <a:ext uri="{9D8B030D-6E8A-4147-A177-3AD203B41FA5}">
                      <a16:colId xmlns:a16="http://schemas.microsoft.com/office/drawing/2014/main" val="636727967"/>
                    </a:ext>
                  </a:extLst>
                </a:gridCol>
                <a:gridCol w="708736">
                  <a:extLst>
                    <a:ext uri="{9D8B030D-6E8A-4147-A177-3AD203B41FA5}">
                      <a16:colId xmlns:a16="http://schemas.microsoft.com/office/drawing/2014/main" val="864541495"/>
                    </a:ext>
                  </a:extLst>
                </a:gridCol>
              </a:tblGrid>
              <a:tr h="329929">
                <a:tc rowSpan="2" gridSpan="2">
                  <a:txBody>
                    <a:bodyPr/>
                    <a:lstStyle/>
                    <a:p>
                      <a:pPr marL="0" marR="0" algn="ctr">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3200" b="1" dirty="0">
                          <a:solidFill>
                            <a:srgbClr val="000000"/>
                          </a:solidFill>
                          <a:effectLst/>
                          <a:latin typeface="Times New Roman" panose="02020603050405020304" pitchFamily="18" charset="0"/>
                          <a:ea typeface="Times New Roman" panose="02020603050405020304" pitchFamily="18" charset="0"/>
                        </a:rPr>
                        <a:t>Estuary</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gridSpan="3">
                  <a:txBody>
                    <a:bodyPr/>
                    <a:lstStyle/>
                    <a:p>
                      <a:pPr algn="ctr"/>
                      <a:r>
                        <a:rPr lang="en-US" b="1" dirty="0">
                          <a:latin typeface="Times New Roman" panose="02020603050405020304" pitchFamily="18" charset="0"/>
                          <a:cs typeface="Times New Roman" panose="02020603050405020304" pitchFamily="18" charset="0"/>
                        </a:rPr>
                        <a:t>Indicators</a:t>
                      </a: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22912191"/>
                  </a:ext>
                </a:extLst>
              </a:tr>
              <a:tr h="1980424">
                <a:tc gridSpan="2" vMerge="1">
                  <a:txBody>
                    <a:bodyPr/>
                    <a:lstStyle/>
                    <a:p>
                      <a:endParaRPr lang="en-US"/>
                    </a:p>
                  </a:txBody>
                  <a:tcPr/>
                </a:tc>
                <a:tc hMerge="1" vMerge="1">
                  <a:txBody>
                    <a:bodyPr/>
                    <a:lstStyle/>
                    <a:p>
                      <a:endParaRPr lang="en-US"/>
                    </a:p>
                  </a:txBody>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quality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nutrient concentration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General community composition (eDNA)</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9854209"/>
                  </a:ext>
                </a:extLst>
              </a:tr>
              <a:tr h="379376">
                <a:tc rowSpan="4">
                  <a:txBody>
                    <a:bodyPr/>
                    <a:lstStyle/>
                    <a:p>
                      <a:pPr algn="ctr"/>
                      <a:r>
                        <a:rPr lang="en-US" b="1" dirty="0">
                          <a:latin typeface="Times New Roman" panose="02020603050405020304" pitchFamily="18" charset="0"/>
                          <a:cs typeface="Times New Roman" panose="02020603050405020304" pitchFamily="18" charset="0"/>
                        </a:rPr>
                        <a:t>Functions</a:t>
                      </a:r>
                    </a:p>
                  </a:txBody>
                  <a:tcPr marL="61794" marR="6179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Nekton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536342"/>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Primary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7814479"/>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Secondary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534796"/>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Protected Species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58049426"/>
                  </a:ext>
                </a:extLst>
              </a:tr>
            </a:tbl>
          </a:graphicData>
        </a:graphic>
      </p:graphicFrame>
      <p:sp>
        <p:nvSpPr>
          <p:cNvPr id="9" name="TextBox 8">
            <a:extLst>
              <a:ext uri="{FF2B5EF4-FFF2-40B4-BE49-F238E27FC236}">
                <a16:creationId xmlns:a16="http://schemas.microsoft.com/office/drawing/2014/main" id="{0DFF2B27-D388-FB6C-1BDE-5946BEB8661C}"/>
              </a:ext>
            </a:extLst>
          </p:cNvPr>
          <p:cNvSpPr txBox="1"/>
          <p:nvPr/>
        </p:nvSpPr>
        <p:spPr>
          <a:xfrm>
            <a:off x="6739202" y="5944876"/>
            <a:ext cx="4763114" cy="646331"/>
          </a:xfrm>
          <a:prstGeom prst="rect">
            <a:avLst/>
          </a:prstGeom>
          <a:noFill/>
        </p:spPr>
        <p:txBody>
          <a:bodyPr wrap="square">
            <a:spAutoFit/>
          </a:bodyPr>
          <a:lstStyle/>
          <a:p>
            <a:r>
              <a:rPr lang="en-US" sz="1800" kern="1200" dirty="0">
                <a:solidFill>
                  <a:schemeClr val="accent6">
                    <a:lumMod val="75000"/>
                  </a:schemeClr>
                </a:solidFill>
                <a:effectLst/>
                <a:latin typeface="+mn-lt"/>
                <a:ea typeface="+mn-ea"/>
                <a:cs typeface="+mn-cs"/>
              </a:rPr>
              <a:t>Green squares </a:t>
            </a:r>
            <a:r>
              <a:rPr lang="en-US" sz="1800" kern="1200" dirty="0">
                <a:solidFill>
                  <a:schemeClr val="tx1"/>
                </a:solidFill>
                <a:effectLst/>
                <a:latin typeface="+mn-lt"/>
                <a:ea typeface="+mn-ea"/>
                <a:cs typeface="+mn-cs"/>
              </a:rPr>
              <a:t>represent the indicators that can be used to evaluate function</a:t>
            </a:r>
            <a:r>
              <a:rPr lang="en-US" dirty="0">
                <a:effectLst/>
              </a:rPr>
              <a:t> </a:t>
            </a:r>
            <a:endParaRPr lang="en-US" dirty="0"/>
          </a:p>
        </p:txBody>
      </p:sp>
    </p:spTree>
    <p:extLst>
      <p:ext uri="{BB962C8B-B14F-4D97-AF65-F5344CB8AC3E}">
        <p14:creationId xmlns:p14="http://schemas.microsoft.com/office/powerpoint/2010/main" val="239968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8E01DB7-122E-0DEC-328C-03906BC93A70}"/>
              </a:ext>
            </a:extLst>
          </p:cNvPr>
          <p:cNvGraphicFramePr>
            <a:graphicFrameLocks noGrp="1"/>
          </p:cNvGraphicFramePr>
          <p:nvPr/>
        </p:nvGraphicFramePr>
        <p:xfrm>
          <a:off x="86416" y="155850"/>
          <a:ext cx="11850474" cy="6483489"/>
        </p:xfrm>
        <a:graphic>
          <a:graphicData uri="http://schemas.openxmlformats.org/drawingml/2006/table">
            <a:tbl>
              <a:tblPr/>
              <a:tblGrid>
                <a:gridCol w="430419">
                  <a:extLst>
                    <a:ext uri="{9D8B030D-6E8A-4147-A177-3AD203B41FA5}">
                      <a16:colId xmlns:a16="http://schemas.microsoft.com/office/drawing/2014/main" val="3192713696"/>
                    </a:ext>
                  </a:extLst>
                </a:gridCol>
                <a:gridCol w="2206487">
                  <a:extLst>
                    <a:ext uri="{9D8B030D-6E8A-4147-A177-3AD203B41FA5}">
                      <a16:colId xmlns:a16="http://schemas.microsoft.com/office/drawing/2014/main" val="1275261493"/>
                    </a:ext>
                  </a:extLst>
                </a:gridCol>
                <a:gridCol w="708736">
                  <a:extLst>
                    <a:ext uri="{9D8B030D-6E8A-4147-A177-3AD203B41FA5}">
                      <a16:colId xmlns:a16="http://schemas.microsoft.com/office/drawing/2014/main" val="1593481002"/>
                    </a:ext>
                  </a:extLst>
                </a:gridCol>
                <a:gridCol w="708736">
                  <a:extLst>
                    <a:ext uri="{9D8B030D-6E8A-4147-A177-3AD203B41FA5}">
                      <a16:colId xmlns:a16="http://schemas.microsoft.com/office/drawing/2014/main" val="3398077309"/>
                    </a:ext>
                  </a:extLst>
                </a:gridCol>
                <a:gridCol w="708736">
                  <a:extLst>
                    <a:ext uri="{9D8B030D-6E8A-4147-A177-3AD203B41FA5}">
                      <a16:colId xmlns:a16="http://schemas.microsoft.com/office/drawing/2014/main" val="1492531121"/>
                    </a:ext>
                  </a:extLst>
                </a:gridCol>
                <a:gridCol w="708736">
                  <a:extLst>
                    <a:ext uri="{9D8B030D-6E8A-4147-A177-3AD203B41FA5}">
                      <a16:colId xmlns:a16="http://schemas.microsoft.com/office/drawing/2014/main" val="2596354967"/>
                    </a:ext>
                  </a:extLst>
                </a:gridCol>
                <a:gridCol w="708736">
                  <a:extLst>
                    <a:ext uri="{9D8B030D-6E8A-4147-A177-3AD203B41FA5}">
                      <a16:colId xmlns:a16="http://schemas.microsoft.com/office/drawing/2014/main" val="3579736070"/>
                    </a:ext>
                  </a:extLst>
                </a:gridCol>
                <a:gridCol w="708736">
                  <a:extLst>
                    <a:ext uri="{9D8B030D-6E8A-4147-A177-3AD203B41FA5}">
                      <a16:colId xmlns:a16="http://schemas.microsoft.com/office/drawing/2014/main" val="1894599055"/>
                    </a:ext>
                  </a:extLst>
                </a:gridCol>
                <a:gridCol w="708736">
                  <a:extLst>
                    <a:ext uri="{9D8B030D-6E8A-4147-A177-3AD203B41FA5}">
                      <a16:colId xmlns:a16="http://schemas.microsoft.com/office/drawing/2014/main" val="1439759995"/>
                    </a:ext>
                  </a:extLst>
                </a:gridCol>
                <a:gridCol w="708736">
                  <a:extLst>
                    <a:ext uri="{9D8B030D-6E8A-4147-A177-3AD203B41FA5}">
                      <a16:colId xmlns:a16="http://schemas.microsoft.com/office/drawing/2014/main" val="1430472417"/>
                    </a:ext>
                  </a:extLst>
                </a:gridCol>
                <a:gridCol w="708736">
                  <a:extLst>
                    <a:ext uri="{9D8B030D-6E8A-4147-A177-3AD203B41FA5}">
                      <a16:colId xmlns:a16="http://schemas.microsoft.com/office/drawing/2014/main" val="778286180"/>
                    </a:ext>
                  </a:extLst>
                </a:gridCol>
                <a:gridCol w="708736">
                  <a:extLst>
                    <a:ext uri="{9D8B030D-6E8A-4147-A177-3AD203B41FA5}">
                      <a16:colId xmlns:a16="http://schemas.microsoft.com/office/drawing/2014/main" val="2631769851"/>
                    </a:ext>
                  </a:extLst>
                </a:gridCol>
                <a:gridCol w="708736">
                  <a:extLst>
                    <a:ext uri="{9D8B030D-6E8A-4147-A177-3AD203B41FA5}">
                      <a16:colId xmlns:a16="http://schemas.microsoft.com/office/drawing/2014/main" val="3399293942"/>
                    </a:ext>
                  </a:extLst>
                </a:gridCol>
                <a:gridCol w="708736">
                  <a:extLst>
                    <a:ext uri="{9D8B030D-6E8A-4147-A177-3AD203B41FA5}">
                      <a16:colId xmlns:a16="http://schemas.microsoft.com/office/drawing/2014/main" val="1530949449"/>
                    </a:ext>
                  </a:extLst>
                </a:gridCol>
                <a:gridCol w="708736">
                  <a:extLst>
                    <a:ext uri="{9D8B030D-6E8A-4147-A177-3AD203B41FA5}">
                      <a16:colId xmlns:a16="http://schemas.microsoft.com/office/drawing/2014/main" val="4020532839"/>
                    </a:ext>
                  </a:extLst>
                </a:gridCol>
              </a:tblGrid>
              <a:tr h="329929">
                <a:tc rowSpan="2" gridSpan="2">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Estuaries</a:t>
                      </a:r>
                      <a:r>
                        <a:rPr lang="en-US" sz="2000" b="1"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gridSpan="13">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Indicators</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6788501"/>
                  </a:ext>
                </a:extLst>
              </a:tr>
              <a:tr h="1980424">
                <a:tc gridSpan="2" vMerge="1">
                  <a:txBody>
                    <a:bodyPr/>
                    <a:lstStyle/>
                    <a:p>
                      <a:endParaRPr lang="en-US"/>
                    </a:p>
                  </a:txBody>
                  <a:tcPr/>
                </a:tc>
                <a:tc hMerge="1" vMerge="1">
                  <a:txBody>
                    <a:bodyPr/>
                    <a:lstStyle/>
                    <a:p>
                      <a:endParaRPr lang="en-US"/>
                    </a:p>
                  </a:txBody>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quality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Water nutrient concentration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General community composition (eDNA)</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Sediment characteristics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Benthic infauna abundance/diversity</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SAV/macroalgae distribution</a:t>
                      </a:r>
                      <a:endParaRPr lang="en-US" sz="200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Fish abundance/ diversity</a:t>
                      </a:r>
                      <a:endParaRPr lang="en-US" sz="200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Crab abundance/ diversity</a:t>
                      </a:r>
                      <a:endParaRPr lang="en-US" sz="200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Marsh vegetation distribution/ diversity/ invasives</a:t>
                      </a:r>
                      <a:endParaRPr lang="en-US" sz="200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Marshplain elevation</a:t>
                      </a:r>
                      <a:endParaRPr lang="en-US" sz="200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Sediment accretion rates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Mouth dynamics</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rPr>
                        <a:t>General habitat condition</a:t>
                      </a:r>
                      <a:endParaRPr lang="en-US" sz="2000" dirty="0">
                        <a:effectLst/>
                        <a:latin typeface="Times New Roman" panose="02020603050405020304" pitchFamily="18" charset="0"/>
                        <a:ea typeface="Times New Roman" panose="02020603050405020304" pitchFamily="18" charset="0"/>
                      </a:endParaRPr>
                    </a:p>
                  </a:txBody>
                  <a:tcPr marL="61794" marR="6179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026505"/>
                  </a:ext>
                </a:extLst>
              </a:tr>
              <a:tr h="379376">
                <a:tc rowSpan="11">
                  <a:txBody>
                    <a:bodyPr/>
                    <a:lstStyle/>
                    <a:p>
                      <a:pPr marL="71755" marR="71755"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Ecosystem Functions</a:t>
                      </a:r>
                      <a:endParaRPr lang="en-US" sz="2000">
                        <a:effectLst/>
                        <a:latin typeface="Times New Roman" panose="02020603050405020304" pitchFamily="18" charset="0"/>
                        <a:ea typeface="Times New Roman" panose="02020603050405020304" pitchFamily="18" charset="0"/>
                      </a:endParaRPr>
                    </a:p>
                  </a:txBody>
                  <a:tcPr marL="61794" marR="6179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Nekton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20963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Primary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7504708"/>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Secondary Production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6692378"/>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Protected Species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113207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Nutrient Cycling</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2289217"/>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SLR Amelioration</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3340873"/>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Bird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3209771"/>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Shellfish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698441"/>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Nursery Habitat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0270257"/>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Support Vascular Plants</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6639914"/>
                  </a:ext>
                </a:extLst>
              </a:tr>
              <a:tr h="379376">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Wildlife Support</a:t>
                      </a:r>
                      <a:endParaRPr lang="en-US" sz="2000">
                        <a:effectLst/>
                        <a:latin typeface="Times New Roman" panose="02020603050405020304" pitchFamily="18" charset="0"/>
                        <a:ea typeface="Times New Roman" panose="02020603050405020304" pitchFamily="18" charset="0"/>
                      </a:endParaRPr>
                    </a:p>
                  </a:txBody>
                  <a:tcPr marL="61794" marR="617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1794" marR="617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304022"/>
                  </a:ext>
                </a:extLst>
              </a:tr>
            </a:tbl>
          </a:graphicData>
        </a:graphic>
      </p:graphicFrame>
    </p:spTree>
    <p:extLst>
      <p:ext uri="{BB962C8B-B14F-4D97-AF65-F5344CB8AC3E}">
        <p14:creationId xmlns:p14="http://schemas.microsoft.com/office/powerpoint/2010/main" val="304320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949</TotalTime>
  <Words>2573</Words>
  <Application>Microsoft Office PowerPoint</Application>
  <PresentationFormat>Widescreen</PresentationFormat>
  <Paragraphs>712</Paragraphs>
  <Slides>43</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5" baseType="lpstr">
      <vt:lpstr>AGaramondPro-Regular</vt:lpstr>
      <vt:lpstr>Aptos</vt:lpstr>
      <vt:lpstr>Aptos Display</vt:lpstr>
      <vt:lpstr>Arial</vt:lpstr>
      <vt:lpstr>Calibri</vt:lpstr>
      <vt:lpstr>Calibri Light</vt:lpstr>
      <vt:lpstr>Constantia</vt:lpstr>
      <vt:lpstr>Open Sans</vt:lpstr>
      <vt:lpstr>Times New Roman</vt:lpstr>
      <vt:lpstr>Wingdings</vt:lpstr>
      <vt:lpstr>Office Theme</vt:lpstr>
      <vt:lpstr>SPW 12.0 Graph</vt:lpstr>
      <vt:lpstr>Restoration Monitoring Approaches: Lessons From California </vt:lpstr>
      <vt:lpstr>Can Monitoring Help Us Judge Success?</vt:lpstr>
      <vt:lpstr>PowerPoint Presentation</vt:lpstr>
      <vt:lpstr>Lessons Learned in California</vt:lpstr>
      <vt:lpstr>Success is in the Eye of the Beholder</vt:lpstr>
      <vt:lpstr>Success is Based on the Functions Prioritized by Each Restoration Project</vt:lpstr>
      <vt:lpstr> Estuarine Marine Protected Area   Monitoring Program (eMPA)</vt:lpstr>
      <vt:lpstr>Multiple Indicators Can be Used to Assess a Given Ecological Function</vt:lpstr>
      <vt:lpstr>PowerPoint Presentation</vt:lpstr>
      <vt:lpstr>PowerPoint Presentation</vt:lpstr>
      <vt:lpstr>Collaboration is the Key to Gauging Success</vt:lpstr>
      <vt:lpstr>   Standard Monitoring Protocols</vt:lpstr>
      <vt:lpstr> Management Advisory Council</vt:lpstr>
      <vt:lpstr> Management Questions Developed by the MAC</vt:lpstr>
      <vt:lpstr>Partnering with Permitting Agencies</vt:lpstr>
      <vt:lpstr>California Water Quality Monitoring Council &amp; California Estuary Monitoring Workgroup (CEMW) </vt:lpstr>
      <vt:lpstr>Evaluation of Success Requires Context</vt:lpstr>
      <vt:lpstr>Successful Relative to “What”: Setting Expectations</vt:lpstr>
      <vt:lpstr>Building a Sentinel Site Network</vt:lpstr>
      <vt:lpstr>Defining Reference</vt:lpstr>
      <vt:lpstr>Context for Gauging Success</vt:lpstr>
      <vt:lpstr>Different Ways to Gauge Performance</vt:lpstr>
      <vt:lpstr>Coherence Across Different Levels of Monitoring</vt:lpstr>
      <vt:lpstr>Meaningful Conclusions About Success Take Time</vt:lpstr>
      <vt:lpstr>Success Takes Time</vt:lpstr>
      <vt:lpstr>Leverage Regional Monitoring Programs</vt:lpstr>
      <vt:lpstr>Account for Future Conditions</vt:lpstr>
      <vt:lpstr>Include Indicators of Resiliency </vt:lpstr>
      <vt:lpstr>PowerPoint Presentation</vt:lpstr>
      <vt:lpstr>None of it Matters if You Can’t Access and Interpret the Data</vt:lpstr>
      <vt:lpstr>PowerPoint Presentation</vt:lpstr>
      <vt:lpstr>PowerPoint Presentation</vt:lpstr>
      <vt:lpstr>Lessons Learned in California</vt:lpstr>
      <vt:lpstr>PowerPoint Presentation</vt:lpstr>
      <vt:lpstr>EXTRA SLIDES</vt:lpstr>
      <vt:lpstr>Targets Based on Landscape Profiles</vt:lpstr>
      <vt:lpstr>Keys to success</vt:lpstr>
      <vt:lpstr>Keys to Success</vt:lpstr>
      <vt:lpstr>Protocols Can be Used to Develop Appropriate Performance Standards</vt:lpstr>
      <vt:lpstr>Example Performance Standard</vt:lpstr>
      <vt:lpstr>PowerPoint Presentation</vt:lpstr>
      <vt:lpstr>Key Elements of Resiliency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Restoration Monitoring Approaches: Lessons From California</dc:title>
  <dc:creator>Eric Stein</dc:creator>
  <cp:lastModifiedBy>Joan Drinkwin</cp:lastModifiedBy>
  <cp:revision>7</cp:revision>
  <dcterms:created xsi:type="dcterms:W3CDTF">2024-03-03T03:08:56Z</dcterms:created>
  <dcterms:modified xsi:type="dcterms:W3CDTF">2024-03-03T23:15:14Z</dcterms:modified>
</cp:coreProperties>
</file>